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Lst>
  <p:notesMasterIdLst>
    <p:notesMasterId r:id="rId86"/>
  </p:notesMasterIdLst>
  <p:sldIdLst>
    <p:sldId id="256" r:id="rId3"/>
    <p:sldId id="317" r:id="rId4"/>
    <p:sldId id="258" r:id="rId5"/>
    <p:sldId id="259" r:id="rId6"/>
    <p:sldId id="260" r:id="rId7"/>
    <p:sldId id="272" r:id="rId8"/>
    <p:sldId id="261" r:id="rId9"/>
    <p:sldId id="262" r:id="rId10"/>
    <p:sldId id="263" r:id="rId11"/>
    <p:sldId id="264" r:id="rId12"/>
    <p:sldId id="265" r:id="rId13"/>
    <p:sldId id="269" r:id="rId14"/>
    <p:sldId id="284" r:id="rId15"/>
    <p:sldId id="314" r:id="rId16"/>
    <p:sldId id="315" r:id="rId17"/>
    <p:sldId id="285" r:id="rId18"/>
    <p:sldId id="286" r:id="rId19"/>
    <p:sldId id="266" r:id="rId20"/>
    <p:sldId id="333" r:id="rId21"/>
    <p:sldId id="334" r:id="rId22"/>
    <p:sldId id="335" r:id="rId23"/>
    <p:sldId id="336" r:id="rId24"/>
    <p:sldId id="337" r:id="rId25"/>
    <p:sldId id="338" r:id="rId26"/>
    <p:sldId id="339" r:id="rId27"/>
    <p:sldId id="340" r:id="rId28"/>
    <p:sldId id="341" r:id="rId29"/>
    <p:sldId id="342" r:id="rId30"/>
    <p:sldId id="343" r:id="rId31"/>
    <p:sldId id="287" r:id="rId32"/>
    <p:sldId id="267" r:id="rId33"/>
    <p:sldId id="270" r:id="rId34"/>
    <p:sldId id="275" r:id="rId35"/>
    <p:sldId id="276" r:id="rId36"/>
    <p:sldId id="277" r:id="rId37"/>
    <p:sldId id="271" r:id="rId38"/>
    <p:sldId id="331" r:id="rId39"/>
    <p:sldId id="330" r:id="rId40"/>
    <p:sldId id="327" r:id="rId41"/>
    <p:sldId id="326" r:id="rId42"/>
    <p:sldId id="288" r:id="rId43"/>
    <p:sldId id="278" r:id="rId44"/>
    <p:sldId id="279" r:id="rId45"/>
    <p:sldId id="280" r:id="rId46"/>
    <p:sldId id="324" r:id="rId47"/>
    <p:sldId id="329" r:id="rId48"/>
    <p:sldId id="281" r:id="rId49"/>
    <p:sldId id="325" r:id="rId50"/>
    <p:sldId id="282" r:id="rId51"/>
    <p:sldId id="293" r:id="rId52"/>
    <p:sldId id="294" r:id="rId53"/>
    <p:sldId id="295" r:id="rId54"/>
    <p:sldId id="274" r:id="rId55"/>
    <p:sldId id="289" r:id="rId56"/>
    <p:sldId id="290" r:id="rId57"/>
    <p:sldId id="291" r:id="rId58"/>
    <p:sldId id="292" r:id="rId59"/>
    <p:sldId id="318" r:id="rId60"/>
    <p:sldId id="328" r:id="rId61"/>
    <p:sldId id="319" r:id="rId62"/>
    <p:sldId id="320" r:id="rId63"/>
    <p:sldId id="321" r:id="rId64"/>
    <p:sldId id="322" r:id="rId65"/>
    <p:sldId id="268" r:id="rId66"/>
    <p:sldId id="332" r:id="rId67"/>
    <p:sldId id="297" r:id="rId68"/>
    <p:sldId id="298" r:id="rId69"/>
    <p:sldId id="296" r:id="rId70"/>
    <p:sldId id="299" r:id="rId71"/>
    <p:sldId id="302" r:id="rId72"/>
    <p:sldId id="301" r:id="rId73"/>
    <p:sldId id="303" r:id="rId74"/>
    <p:sldId id="304" r:id="rId75"/>
    <p:sldId id="305" r:id="rId76"/>
    <p:sldId id="306" r:id="rId77"/>
    <p:sldId id="307" r:id="rId78"/>
    <p:sldId id="308" r:id="rId79"/>
    <p:sldId id="309" r:id="rId80"/>
    <p:sldId id="310" r:id="rId81"/>
    <p:sldId id="313" r:id="rId82"/>
    <p:sldId id="316" r:id="rId83"/>
    <p:sldId id="273" r:id="rId84"/>
    <p:sldId id="323" r:id="rId85"/>
  </p:sldIdLst>
  <p:sldSz cx="6858000" cy="9144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353"/>
    <a:srgbClr val="F3C527"/>
    <a:srgbClr val="0033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072" autoAdjust="0"/>
  </p:normalViewPr>
  <p:slideViewPr>
    <p:cSldViewPr snapToGrid="0">
      <p:cViewPr varScale="1">
        <p:scale>
          <a:sx n="74" d="100"/>
          <a:sy n="74" d="100"/>
        </p:scale>
        <p:origin x="23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00DDEE-792D-4636-9A53-8CED9180A821}"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FF7123E3-5EB5-4DF9-8AFF-8CE47D557224}">
      <dgm:prSet phldrT="[Text]"/>
      <dgm:spPr/>
      <dgm:t>
        <a:bodyPr/>
        <a:lstStyle/>
        <a:p>
          <a:r>
            <a:rPr lang="en-US" dirty="0"/>
            <a:t>Inception</a:t>
          </a:r>
        </a:p>
      </dgm:t>
    </dgm:pt>
    <dgm:pt modelId="{748F129B-D8FB-4B92-8E2A-D9B6263A8BD9}" type="parTrans" cxnId="{CC4B62E8-507E-428C-B866-2518E91A03D4}">
      <dgm:prSet/>
      <dgm:spPr/>
      <dgm:t>
        <a:bodyPr/>
        <a:lstStyle/>
        <a:p>
          <a:endParaRPr lang="en-US"/>
        </a:p>
      </dgm:t>
    </dgm:pt>
    <dgm:pt modelId="{F71A8924-8AEA-4816-B3FB-46FB5D21DCB5}" type="sibTrans" cxnId="{CC4B62E8-507E-428C-B866-2518E91A03D4}">
      <dgm:prSet/>
      <dgm:spPr>
        <a:solidFill>
          <a:schemeClr val="tx1">
            <a:alpha val="67000"/>
          </a:schemeClr>
        </a:solidFill>
      </dgm:spPr>
      <dgm:t>
        <a:bodyPr/>
        <a:lstStyle/>
        <a:p>
          <a:endParaRPr lang="en-US"/>
        </a:p>
      </dgm:t>
    </dgm:pt>
    <dgm:pt modelId="{4C627322-27BE-460D-996F-EB253B16AAF0}">
      <dgm:prSet phldrT="[Text]"/>
      <dgm:spPr/>
      <dgm:t>
        <a:bodyPr/>
        <a:lstStyle/>
        <a:p>
          <a:r>
            <a:rPr lang="en-US" dirty="0"/>
            <a:t>Feasibility Appraisals for Whole-Life Options</a:t>
          </a:r>
        </a:p>
      </dgm:t>
    </dgm:pt>
    <dgm:pt modelId="{F31F1712-CB45-4F9F-B5C5-CE9C5978EFF5}" type="parTrans" cxnId="{68DCD1EA-46CB-4AA3-A54A-A78CC33BB346}">
      <dgm:prSet/>
      <dgm:spPr/>
      <dgm:t>
        <a:bodyPr/>
        <a:lstStyle/>
        <a:p>
          <a:endParaRPr lang="en-US"/>
        </a:p>
      </dgm:t>
    </dgm:pt>
    <dgm:pt modelId="{74B6DD8F-AACB-4B2E-9259-58C3EE3D5B78}" type="sibTrans" cxnId="{68DCD1EA-46CB-4AA3-A54A-A78CC33BB346}">
      <dgm:prSet/>
      <dgm:spPr>
        <a:solidFill>
          <a:schemeClr val="accent6"/>
        </a:solidFill>
      </dgm:spPr>
      <dgm:t>
        <a:bodyPr/>
        <a:lstStyle/>
        <a:p>
          <a:endParaRPr lang="en-US"/>
        </a:p>
      </dgm:t>
    </dgm:pt>
    <dgm:pt modelId="{C4488BBC-F964-4E66-96B4-587BD164300C}">
      <dgm:prSet phldrT="[Text]"/>
      <dgm:spPr/>
      <dgm:t>
        <a:bodyPr/>
        <a:lstStyle/>
        <a:p>
          <a:r>
            <a:rPr lang="en-US" dirty="0"/>
            <a:t>Planning and Design</a:t>
          </a:r>
        </a:p>
      </dgm:t>
    </dgm:pt>
    <dgm:pt modelId="{B170BF8E-83A2-4F0C-AFEA-A0614A24CC96}" type="parTrans" cxnId="{1EB64C5F-27C0-4A36-9668-D5684F693B03}">
      <dgm:prSet/>
      <dgm:spPr/>
      <dgm:t>
        <a:bodyPr/>
        <a:lstStyle/>
        <a:p>
          <a:endParaRPr lang="en-US"/>
        </a:p>
      </dgm:t>
    </dgm:pt>
    <dgm:pt modelId="{37EF2160-ED3E-4781-AC9C-AD94B88FB11D}" type="sibTrans" cxnId="{1EB64C5F-27C0-4A36-9668-D5684F693B03}">
      <dgm:prSet/>
      <dgm:spPr>
        <a:solidFill>
          <a:srgbClr val="FFFF00"/>
        </a:solidFill>
        <a:ln>
          <a:solidFill>
            <a:schemeClr val="tx1"/>
          </a:solidFill>
        </a:ln>
      </dgm:spPr>
      <dgm:t>
        <a:bodyPr/>
        <a:lstStyle/>
        <a:p>
          <a:endParaRPr lang="en-US"/>
        </a:p>
      </dgm:t>
    </dgm:pt>
    <dgm:pt modelId="{5E93711B-256C-4D91-B792-F63B13422335}">
      <dgm:prSet phldrT="[Text]"/>
      <dgm:spPr/>
      <dgm:t>
        <a:bodyPr/>
        <a:lstStyle/>
        <a:p>
          <a:r>
            <a:rPr lang="en-US" dirty="0"/>
            <a:t>Construction and Handover</a:t>
          </a:r>
        </a:p>
      </dgm:t>
    </dgm:pt>
    <dgm:pt modelId="{2FF9E432-121B-46BD-8A44-5250173010F8}" type="parTrans" cxnId="{A499F4BA-5D36-4C57-8408-9DB521E1D317}">
      <dgm:prSet/>
      <dgm:spPr/>
      <dgm:t>
        <a:bodyPr/>
        <a:lstStyle/>
        <a:p>
          <a:endParaRPr lang="en-US"/>
        </a:p>
      </dgm:t>
    </dgm:pt>
    <dgm:pt modelId="{70158223-F897-4333-B9F8-F76A3CBDC28A}" type="sibTrans" cxnId="{A499F4BA-5D36-4C57-8408-9DB521E1D317}">
      <dgm:prSet/>
      <dgm:spPr>
        <a:solidFill>
          <a:schemeClr val="accent1">
            <a:alpha val="67000"/>
          </a:schemeClr>
        </a:solidFill>
      </dgm:spPr>
      <dgm:t>
        <a:bodyPr/>
        <a:lstStyle/>
        <a:p>
          <a:endParaRPr lang="en-US"/>
        </a:p>
      </dgm:t>
    </dgm:pt>
    <dgm:pt modelId="{C6ED6530-20D6-4CBE-AE7C-815AA0F0D99C}">
      <dgm:prSet phldrT="[Text]"/>
      <dgm:spPr>
        <a:ln>
          <a:noFill/>
        </a:ln>
      </dgm:spPr>
      <dgm:t>
        <a:bodyPr/>
        <a:lstStyle/>
        <a:p>
          <a:r>
            <a:rPr lang="en-US" b="1" dirty="0"/>
            <a:t>Operations and Maintenance</a:t>
          </a:r>
        </a:p>
      </dgm:t>
    </dgm:pt>
    <dgm:pt modelId="{64CC2984-AF7D-472C-811C-643F7C59ADF9}" type="parTrans" cxnId="{594754D4-5707-425D-977B-7841A49B6D6C}">
      <dgm:prSet/>
      <dgm:spPr/>
      <dgm:t>
        <a:bodyPr/>
        <a:lstStyle/>
        <a:p>
          <a:endParaRPr lang="en-US"/>
        </a:p>
      </dgm:t>
    </dgm:pt>
    <dgm:pt modelId="{56C41C91-3B75-4498-92FE-355DCECCD3EE}" type="sibTrans" cxnId="{594754D4-5707-425D-977B-7841A49B6D6C}">
      <dgm:prSet/>
      <dgm:spPr>
        <a:solidFill>
          <a:srgbClr val="ABE1CB"/>
        </a:solidFill>
        <a:ln>
          <a:noFill/>
        </a:ln>
      </dgm:spPr>
      <dgm:t>
        <a:bodyPr/>
        <a:lstStyle/>
        <a:p>
          <a:endParaRPr lang="en-US"/>
        </a:p>
      </dgm:t>
    </dgm:pt>
    <dgm:pt modelId="{606F8130-3C72-4A3B-B0F5-F8BF8A89A5A3}">
      <dgm:prSet phldrT="[Text]"/>
      <dgm:spPr/>
      <dgm:t>
        <a:bodyPr/>
        <a:lstStyle/>
        <a:p>
          <a:r>
            <a:rPr lang="en-US" b="1" dirty="0"/>
            <a:t>Renewal or Disposal</a:t>
          </a:r>
        </a:p>
      </dgm:t>
    </dgm:pt>
    <dgm:pt modelId="{1E23ED7B-A684-44D9-8189-F7D054B38341}" type="parTrans" cxnId="{CFADBB92-FEE8-49F5-A077-125604147C36}">
      <dgm:prSet/>
      <dgm:spPr/>
      <dgm:t>
        <a:bodyPr/>
        <a:lstStyle/>
        <a:p>
          <a:endParaRPr lang="en-US"/>
        </a:p>
      </dgm:t>
    </dgm:pt>
    <dgm:pt modelId="{D360C8DA-97C9-4242-B3FD-09F112580565}" type="sibTrans" cxnId="{CFADBB92-FEE8-49F5-A077-125604147C36}">
      <dgm:prSet/>
      <dgm:spPr>
        <a:solidFill>
          <a:srgbClr val="FF0000">
            <a:alpha val="67000"/>
          </a:srgbClr>
        </a:solidFill>
      </dgm:spPr>
      <dgm:t>
        <a:bodyPr/>
        <a:lstStyle/>
        <a:p>
          <a:endParaRPr lang="en-US"/>
        </a:p>
      </dgm:t>
    </dgm:pt>
    <dgm:pt modelId="{40E81EBD-9A61-401E-808D-664597CE3F13}" type="pres">
      <dgm:prSet presAssocID="{B000DDEE-792D-4636-9A53-8CED9180A821}" presName="cycle" presStyleCnt="0">
        <dgm:presLayoutVars>
          <dgm:dir/>
          <dgm:resizeHandles val="exact"/>
        </dgm:presLayoutVars>
      </dgm:prSet>
      <dgm:spPr/>
    </dgm:pt>
    <dgm:pt modelId="{42F4FD91-CF52-4297-9E67-A2867A7CC8D1}" type="pres">
      <dgm:prSet presAssocID="{FF7123E3-5EB5-4DF9-8AFF-8CE47D557224}" presName="dummy" presStyleCnt="0"/>
      <dgm:spPr/>
    </dgm:pt>
    <dgm:pt modelId="{DEE9218D-72EE-4FE6-99FF-D7B1597B899A}" type="pres">
      <dgm:prSet presAssocID="{FF7123E3-5EB5-4DF9-8AFF-8CE47D557224}" presName="node" presStyleLbl="revTx" presStyleIdx="0" presStyleCnt="6" custScaleX="94653" custScaleY="79036" custRadScaleRad="101618" custRadScaleInc="8818">
        <dgm:presLayoutVars>
          <dgm:bulletEnabled val="1"/>
        </dgm:presLayoutVars>
      </dgm:prSet>
      <dgm:spPr/>
    </dgm:pt>
    <dgm:pt modelId="{E5D6C39B-0985-470E-A3B3-6853EBD2CBE9}" type="pres">
      <dgm:prSet presAssocID="{F71A8924-8AEA-4816-B3FB-46FB5D21DCB5}" presName="sibTrans" presStyleLbl="node1" presStyleIdx="0" presStyleCnt="6" custScaleY="100286"/>
      <dgm:spPr/>
    </dgm:pt>
    <dgm:pt modelId="{3543D388-B43D-45E8-8780-5482CC469B2D}" type="pres">
      <dgm:prSet presAssocID="{4C627322-27BE-460D-996F-EB253B16AAF0}" presName="dummy" presStyleCnt="0"/>
      <dgm:spPr/>
    </dgm:pt>
    <dgm:pt modelId="{DF34232E-FAF9-4048-A165-B208E80754FB}" type="pres">
      <dgm:prSet presAssocID="{4C627322-27BE-460D-996F-EB253B16AAF0}" presName="node" presStyleLbl="revTx" presStyleIdx="1" presStyleCnt="6">
        <dgm:presLayoutVars>
          <dgm:bulletEnabled val="1"/>
        </dgm:presLayoutVars>
      </dgm:prSet>
      <dgm:spPr/>
    </dgm:pt>
    <dgm:pt modelId="{619B5B99-4840-4782-B335-41C3C0884B38}" type="pres">
      <dgm:prSet presAssocID="{74B6DD8F-AACB-4B2E-9259-58C3EE3D5B78}" presName="sibTrans" presStyleLbl="node1" presStyleIdx="1" presStyleCnt="6" custScaleY="100286"/>
      <dgm:spPr/>
    </dgm:pt>
    <dgm:pt modelId="{0AAF03A3-ABF7-462C-92D4-ECFEBBD05D1E}" type="pres">
      <dgm:prSet presAssocID="{C4488BBC-F964-4E66-96B4-587BD164300C}" presName="dummy" presStyleCnt="0"/>
      <dgm:spPr/>
    </dgm:pt>
    <dgm:pt modelId="{69AA5D26-B99D-48F2-B739-B40AA82C278A}" type="pres">
      <dgm:prSet presAssocID="{C4488BBC-F964-4E66-96B4-587BD164300C}" presName="node" presStyleLbl="revTx" presStyleIdx="2" presStyleCnt="6">
        <dgm:presLayoutVars>
          <dgm:bulletEnabled val="1"/>
        </dgm:presLayoutVars>
      </dgm:prSet>
      <dgm:spPr/>
    </dgm:pt>
    <dgm:pt modelId="{2E0E0A19-835A-4303-B89B-BA17740C73AD}" type="pres">
      <dgm:prSet presAssocID="{37EF2160-ED3E-4781-AC9C-AD94B88FB11D}" presName="sibTrans" presStyleLbl="node1" presStyleIdx="2" presStyleCnt="6" custScaleY="100286"/>
      <dgm:spPr/>
    </dgm:pt>
    <dgm:pt modelId="{096259B1-76DE-46CF-9D1F-A1BD65FC326C}" type="pres">
      <dgm:prSet presAssocID="{5E93711B-256C-4D91-B792-F63B13422335}" presName="dummy" presStyleCnt="0"/>
      <dgm:spPr/>
    </dgm:pt>
    <dgm:pt modelId="{929B8135-E147-49DF-8C7A-1BFBB006BF7B}" type="pres">
      <dgm:prSet presAssocID="{5E93711B-256C-4D91-B792-F63B13422335}" presName="node" presStyleLbl="revTx" presStyleIdx="3" presStyleCnt="6">
        <dgm:presLayoutVars>
          <dgm:bulletEnabled val="1"/>
        </dgm:presLayoutVars>
      </dgm:prSet>
      <dgm:spPr/>
    </dgm:pt>
    <dgm:pt modelId="{DB9D3CF7-A046-4BDE-A998-B0CBD5FE21AC}" type="pres">
      <dgm:prSet presAssocID="{70158223-F897-4333-B9F8-F76A3CBDC28A}" presName="sibTrans" presStyleLbl="node1" presStyleIdx="3" presStyleCnt="6" custScaleY="100286"/>
      <dgm:spPr/>
    </dgm:pt>
    <dgm:pt modelId="{48D54624-A7D9-43DC-B3F1-972BE8800C7B}" type="pres">
      <dgm:prSet presAssocID="{C6ED6530-20D6-4CBE-AE7C-815AA0F0D99C}" presName="dummy" presStyleCnt="0"/>
      <dgm:spPr/>
    </dgm:pt>
    <dgm:pt modelId="{DDDEFF96-A89D-445C-AFD5-F15845F041AD}" type="pres">
      <dgm:prSet presAssocID="{C6ED6530-20D6-4CBE-AE7C-815AA0F0D99C}" presName="node" presStyleLbl="revTx" presStyleIdx="4" presStyleCnt="6" custScaleY="62750">
        <dgm:presLayoutVars>
          <dgm:bulletEnabled val="1"/>
        </dgm:presLayoutVars>
      </dgm:prSet>
      <dgm:spPr/>
    </dgm:pt>
    <dgm:pt modelId="{24E28CC7-346B-49CA-9E87-9C93473B6DC1}" type="pres">
      <dgm:prSet presAssocID="{56C41C91-3B75-4498-92FE-355DCECCD3EE}" presName="sibTrans" presStyleLbl="node1" presStyleIdx="4" presStyleCnt="6" custScaleY="100286" custLinFactNeighborX="1414" custLinFactNeighborY="-1579"/>
      <dgm:spPr/>
    </dgm:pt>
    <dgm:pt modelId="{65E7CAF2-FF7C-4B09-A969-6C7B8F07D15E}" type="pres">
      <dgm:prSet presAssocID="{606F8130-3C72-4A3B-B0F5-F8BF8A89A5A3}" presName="dummy" presStyleCnt="0"/>
      <dgm:spPr/>
    </dgm:pt>
    <dgm:pt modelId="{D6A4D1D7-FE4B-4203-A94F-6AF38C74CAB4}" type="pres">
      <dgm:prSet presAssocID="{606F8130-3C72-4A3B-B0F5-F8BF8A89A5A3}" presName="node" presStyleLbl="revTx" presStyleIdx="5" presStyleCnt="6">
        <dgm:presLayoutVars>
          <dgm:bulletEnabled val="1"/>
        </dgm:presLayoutVars>
      </dgm:prSet>
      <dgm:spPr/>
    </dgm:pt>
    <dgm:pt modelId="{F6868290-456B-4D51-848C-43018793AEB6}" type="pres">
      <dgm:prSet presAssocID="{D360C8DA-97C9-4242-B3FD-09F112580565}" presName="sibTrans" presStyleLbl="node1" presStyleIdx="5" presStyleCnt="6" custScaleY="100286" custLinFactNeighborX="1576"/>
      <dgm:spPr/>
    </dgm:pt>
  </dgm:ptLst>
  <dgm:cxnLst>
    <dgm:cxn modelId="{899EE422-FC82-4A87-B7E5-3F36865BD101}" type="presOf" srcId="{70158223-F897-4333-B9F8-F76A3CBDC28A}" destId="{DB9D3CF7-A046-4BDE-A998-B0CBD5FE21AC}" srcOrd="0" destOrd="0" presId="urn:microsoft.com/office/officeart/2005/8/layout/cycle1"/>
    <dgm:cxn modelId="{BC83D329-B40C-4693-88F0-62AED3D004E3}" type="presOf" srcId="{56C41C91-3B75-4498-92FE-355DCECCD3EE}" destId="{24E28CC7-346B-49CA-9E87-9C93473B6DC1}" srcOrd="0" destOrd="0" presId="urn:microsoft.com/office/officeart/2005/8/layout/cycle1"/>
    <dgm:cxn modelId="{67BD4C3A-6FAA-40C7-B4B5-73C6204B0999}" type="presOf" srcId="{C4488BBC-F964-4E66-96B4-587BD164300C}" destId="{69AA5D26-B99D-48F2-B739-B40AA82C278A}" srcOrd="0" destOrd="0" presId="urn:microsoft.com/office/officeart/2005/8/layout/cycle1"/>
    <dgm:cxn modelId="{0587105C-A818-4F9D-9DB8-2F61008DE6DF}" type="presOf" srcId="{4C627322-27BE-460D-996F-EB253B16AAF0}" destId="{DF34232E-FAF9-4048-A165-B208E80754FB}" srcOrd="0" destOrd="0" presId="urn:microsoft.com/office/officeart/2005/8/layout/cycle1"/>
    <dgm:cxn modelId="{E315155D-8AD9-4074-B2DF-DC2591968CD5}" type="presOf" srcId="{FF7123E3-5EB5-4DF9-8AFF-8CE47D557224}" destId="{DEE9218D-72EE-4FE6-99FF-D7B1597B899A}" srcOrd="0" destOrd="0" presId="urn:microsoft.com/office/officeart/2005/8/layout/cycle1"/>
    <dgm:cxn modelId="{1EB64C5F-27C0-4A36-9668-D5684F693B03}" srcId="{B000DDEE-792D-4636-9A53-8CED9180A821}" destId="{C4488BBC-F964-4E66-96B4-587BD164300C}" srcOrd="2" destOrd="0" parTransId="{B170BF8E-83A2-4F0C-AFEA-A0614A24CC96}" sibTransId="{37EF2160-ED3E-4781-AC9C-AD94B88FB11D}"/>
    <dgm:cxn modelId="{B93F9467-DE3B-4B0F-BE8F-EE8746C23B50}" type="presOf" srcId="{606F8130-3C72-4A3B-B0F5-F8BF8A89A5A3}" destId="{D6A4D1D7-FE4B-4203-A94F-6AF38C74CAB4}" srcOrd="0" destOrd="0" presId="urn:microsoft.com/office/officeart/2005/8/layout/cycle1"/>
    <dgm:cxn modelId="{9F2C606D-46C0-4A6C-8691-535E724C2C90}" type="presOf" srcId="{C6ED6530-20D6-4CBE-AE7C-815AA0F0D99C}" destId="{DDDEFF96-A89D-445C-AFD5-F15845F041AD}" srcOrd="0" destOrd="0" presId="urn:microsoft.com/office/officeart/2005/8/layout/cycle1"/>
    <dgm:cxn modelId="{6E5BE186-8005-4E89-BC15-7514F3A9A103}" type="presOf" srcId="{37EF2160-ED3E-4781-AC9C-AD94B88FB11D}" destId="{2E0E0A19-835A-4303-B89B-BA17740C73AD}" srcOrd="0" destOrd="0" presId="urn:microsoft.com/office/officeart/2005/8/layout/cycle1"/>
    <dgm:cxn modelId="{5E281A87-8FFE-48B2-B7D6-3C344C6DF155}" type="presOf" srcId="{5E93711B-256C-4D91-B792-F63B13422335}" destId="{929B8135-E147-49DF-8C7A-1BFBB006BF7B}" srcOrd="0" destOrd="0" presId="urn:microsoft.com/office/officeart/2005/8/layout/cycle1"/>
    <dgm:cxn modelId="{8FE7C68B-6DA1-42E9-A792-AA1E5F8A2789}" type="presOf" srcId="{B000DDEE-792D-4636-9A53-8CED9180A821}" destId="{40E81EBD-9A61-401E-808D-664597CE3F13}" srcOrd="0" destOrd="0" presId="urn:microsoft.com/office/officeart/2005/8/layout/cycle1"/>
    <dgm:cxn modelId="{CFADBB92-FEE8-49F5-A077-125604147C36}" srcId="{B000DDEE-792D-4636-9A53-8CED9180A821}" destId="{606F8130-3C72-4A3B-B0F5-F8BF8A89A5A3}" srcOrd="5" destOrd="0" parTransId="{1E23ED7B-A684-44D9-8189-F7D054B38341}" sibTransId="{D360C8DA-97C9-4242-B3FD-09F112580565}"/>
    <dgm:cxn modelId="{99710FB7-1899-439C-90D6-987A9173BB2C}" type="presOf" srcId="{F71A8924-8AEA-4816-B3FB-46FB5D21DCB5}" destId="{E5D6C39B-0985-470E-A3B3-6853EBD2CBE9}" srcOrd="0" destOrd="0" presId="urn:microsoft.com/office/officeart/2005/8/layout/cycle1"/>
    <dgm:cxn modelId="{A499F4BA-5D36-4C57-8408-9DB521E1D317}" srcId="{B000DDEE-792D-4636-9A53-8CED9180A821}" destId="{5E93711B-256C-4D91-B792-F63B13422335}" srcOrd="3" destOrd="0" parTransId="{2FF9E432-121B-46BD-8A44-5250173010F8}" sibTransId="{70158223-F897-4333-B9F8-F76A3CBDC28A}"/>
    <dgm:cxn modelId="{594754D4-5707-425D-977B-7841A49B6D6C}" srcId="{B000DDEE-792D-4636-9A53-8CED9180A821}" destId="{C6ED6530-20D6-4CBE-AE7C-815AA0F0D99C}" srcOrd="4" destOrd="0" parTransId="{64CC2984-AF7D-472C-811C-643F7C59ADF9}" sibTransId="{56C41C91-3B75-4498-92FE-355DCECCD3EE}"/>
    <dgm:cxn modelId="{F1AD36DE-9C34-449E-97AB-37B240C43243}" type="presOf" srcId="{D360C8DA-97C9-4242-B3FD-09F112580565}" destId="{F6868290-456B-4D51-848C-43018793AEB6}" srcOrd="0" destOrd="0" presId="urn:microsoft.com/office/officeart/2005/8/layout/cycle1"/>
    <dgm:cxn modelId="{CC4B62E8-507E-428C-B866-2518E91A03D4}" srcId="{B000DDEE-792D-4636-9A53-8CED9180A821}" destId="{FF7123E3-5EB5-4DF9-8AFF-8CE47D557224}" srcOrd="0" destOrd="0" parTransId="{748F129B-D8FB-4B92-8E2A-D9B6263A8BD9}" sibTransId="{F71A8924-8AEA-4816-B3FB-46FB5D21DCB5}"/>
    <dgm:cxn modelId="{68DCD1EA-46CB-4AA3-A54A-A78CC33BB346}" srcId="{B000DDEE-792D-4636-9A53-8CED9180A821}" destId="{4C627322-27BE-460D-996F-EB253B16AAF0}" srcOrd="1" destOrd="0" parTransId="{F31F1712-CB45-4F9F-B5C5-CE9C5978EFF5}" sibTransId="{74B6DD8F-AACB-4B2E-9259-58C3EE3D5B78}"/>
    <dgm:cxn modelId="{C3CF14FA-9C5F-4D4B-89F8-30F7C1830FE9}" type="presOf" srcId="{74B6DD8F-AACB-4B2E-9259-58C3EE3D5B78}" destId="{619B5B99-4840-4782-B335-41C3C0884B38}" srcOrd="0" destOrd="0" presId="urn:microsoft.com/office/officeart/2005/8/layout/cycle1"/>
    <dgm:cxn modelId="{382E4395-683E-4F75-B8B5-E3A45E2888EC}" type="presParOf" srcId="{40E81EBD-9A61-401E-808D-664597CE3F13}" destId="{42F4FD91-CF52-4297-9E67-A2867A7CC8D1}" srcOrd="0" destOrd="0" presId="urn:microsoft.com/office/officeart/2005/8/layout/cycle1"/>
    <dgm:cxn modelId="{450D48DE-DE80-4D18-8468-670956B5DEF1}" type="presParOf" srcId="{40E81EBD-9A61-401E-808D-664597CE3F13}" destId="{DEE9218D-72EE-4FE6-99FF-D7B1597B899A}" srcOrd="1" destOrd="0" presId="urn:microsoft.com/office/officeart/2005/8/layout/cycle1"/>
    <dgm:cxn modelId="{1C3F6873-18F5-4E7F-9ED3-2B5F2EB46B8C}" type="presParOf" srcId="{40E81EBD-9A61-401E-808D-664597CE3F13}" destId="{E5D6C39B-0985-470E-A3B3-6853EBD2CBE9}" srcOrd="2" destOrd="0" presId="urn:microsoft.com/office/officeart/2005/8/layout/cycle1"/>
    <dgm:cxn modelId="{BE18D836-DD70-4491-B1B9-6E098FD417DE}" type="presParOf" srcId="{40E81EBD-9A61-401E-808D-664597CE3F13}" destId="{3543D388-B43D-45E8-8780-5482CC469B2D}" srcOrd="3" destOrd="0" presId="urn:microsoft.com/office/officeart/2005/8/layout/cycle1"/>
    <dgm:cxn modelId="{FDA9EA52-68BB-4901-A2BE-8D236335DB0B}" type="presParOf" srcId="{40E81EBD-9A61-401E-808D-664597CE3F13}" destId="{DF34232E-FAF9-4048-A165-B208E80754FB}" srcOrd="4" destOrd="0" presId="urn:microsoft.com/office/officeart/2005/8/layout/cycle1"/>
    <dgm:cxn modelId="{932EEF44-A786-48B7-B6C5-6E927101056D}" type="presParOf" srcId="{40E81EBD-9A61-401E-808D-664597CE3F13}" destId="{619B5B99-4840-4782-B335-41C3C0884B38}" srcOrd="5" destOrd="0" presId="urn:microsoft.com/office/officeart/2005/8/layout/cycle1"/>
    <dgm:cxn modelId="{044809D5-920D-4782-951A-5609A682BD2F}" type="presParOf" srcId="{40E81EBD-9A61-401E-808D-664597CE3F13}" destId="{0AAF03A3-ABF7-462C-92D4-ECFEBBD05D1E}" srcOrd="6" destOrd="0" presId="urn:microsoft.com/office/officeart/2005/8/layout/cycle1"/>
    <dgm:cxn modelId="{2C477316-2500-41F5-9020-C671C71545CC}" type="presParOf" srcId="{40E81EBD-9A61-401E-808D-664597CE3F13}" destId="{69AA5D26-B99D-48F2-B739-B40AA82C278A}" srcOrd="7" destOrd="0" presId="urn:microsoft.com/office/officeart/2005/8/layout/cycle1"/>
    <dgm:cxn modelId="{B0BE3F47-F0E8-4E8A-B541-FCE649AF6588}" type="presParOf" srcId="{40E81EBD-9A61-401E-808D-664597CE3F13}" destId="{2E0E0A19-835A-4303-B89B-BA17740C73AD}" srcOrd="8" destOrd="0" presId="urn:microsoft.com/office/officeart/2005/8/layout/cycle1"/>
    <dgm:cxn modelId="{6EA1D9A9-22E9-4DEE-B04B-556A7B32BDBE}" type="presParOf" srcId="{40E81EBD-9A61-401E-808D-664597CE3F13}" destId="{096259B1-76DE-46CF-9D1F-A1BD65FC326C}" srcOrd="9" destOrd="0" presId="urn:microsoft.com/office/officeart/2005/8/layout/cycle1"/>
    <dgm:cxn modelId="{FA2463F8-D24B-4EB5-BC95-F895DBAA02CB}" type="presParOf" srcId="{40E81EBD-9A61-401E-808D-664597CE3F13}" destId="{929B8135-E147-49DF-8C7A-1BFBB006BF7B}" srcOrd="10" destOrd="0" presId="urn:microsoft.com/office/officeart/2005/8/layout/cycle1"/>
    <dgm:cxn modelId="{65F34B3C-A64C-4957-A6D2-8C23C1F6D1B6}" type="presParOf" srcId="{40E81EBD-9A61-401E-808D-664597CE3F13}" destId="{DB9D3CF7-A046-4BDE-A998-B0CBD5FE21AC}" srcOrd="11" destOrd="0" presId="urn:microsoft.com/office/officeart/2005/8/layout/cycle1"/>
    <dgm:cxn modelId="{4EF291D6-AEC3-4D64-843E-30D0F61EE34A}" type="presParOf" srcId="{40E81EBD-9A61-401E-808D-664597CE3F13}" destId="{48D54624-A7D9-43DC-B3F1-972BE8800C7B}" srcOrd="12" destOrd="0" presId="urn:microsoft.com/office/officeart/2005/8/layout/cycle1"/>
    <dgm:cxn modelId="{615BBED8-040A-4A5D-A88D-DF486020A46F}" type="presParOf" srcId="{40E81EBD-9A61-401E-808D-664597CE3F13}" destId="{DDDEFF96-A89D-445C-AFD5-F15845F041AD}" srcOrd="13" destOrd="0" presId="urn:microsoft.com/office/officeart/2005/8/layout/cycle1"/>
    <dgm:cxn modelId="{FB150DEA-FF53-4BCC-8C8E-92BE3FF7956C}" type="presParOf" srcId="{40E81EBD-9A61-401E-808D-664597CE3F13}" destId="{24E28CC7-346B-49CA-9E87-9C93473B6DC1}" srcOrd="14" destOrd="0" presId="urn:microsoft.com/office/officeart/2005/8/layout/cycle1"/>
    <dgm:cxn modelId="{EFDE222D-A5DA-49E4-8433-ECC7D2F7E3E7}" type="presParOf" srcId="{40E81EBD-9A61-401E-808D-664597CE3F13}" destId="{65E7CAF2-FF7C-4B09-A969-6C7B8F07D15E}" srcOrd="15" destOrd="0" presId="urn:microsoft.com/office/officeart/2005/8/layout/cycle1"/>
    <dgm:cxn modelId="{6B65E7D3-4875-479D-ACCE-ABDFAFC2CA02}" type="presParOf" srcId="{40E81EBD-9A61-401E-808D-664597CE3F13}" destId="{D6A4D1D7-FE4B-4203-A94F-6AF38C74CAB4}" srcOrd="16" destOrd="0" presId="urn:microsoft.com/office/officeart/2005/8/layout/cycle1"/>
    <dgm:cxn modelId="{1A3FBDFE-352E-40B3-91C0-A61E6D5FF36E}" type="presParOf" srcId="{40E81EBD-9A61-401E-808D-664597CE3F13}" destId="{F6868290-456B-4D51-848C-43018793AEB6}" srcOrd="17"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218D-72EE-4FE6-99FF-D7B1597B899A}">
      <dsp:nvSpPr>
        <dsp:cNvPr id="0" name=""/>
        <dsp:cNvSpPr/>
      </dsp:nvSpPr>
      <dsp:spPr>
        <a:xfrm>
          <a:off x="2441555" y="67781"/>
          <a:ext cx="526212" cy="439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Inception</a:t>
          </a:r>
        </a:p>
      </dsp:txBody>
      <dsp:txXfrm>
        <a:off x="2441555" y="67781"/>
        <a:ext cx="526212" cy="439391"/>
      </dsp:txXfrm>
    </dsp:sp>
    <dsp:sp modelId="{E5D6C39B-0985-470E-A3B3-6853EBD2CBE9}">
      <dsp:nvSpPr>
        <dsp:cNvPr id="0" name=""/>
        <dsp:cNvSpPr/>
      </dsp:nvSpPr>
      <dsp:spPr>
        <a:xfrm>
          <a:off x="672903" y="-42169"/>
          <a:ext cx="2718291" cy="2726065"/>
        </a:xfrm>
        <a:prstGeom prst="circularArrow">
          <a:avLst>
            <a:gd name="adj1" fmla="val 3988"/>
            <a:gd name="adj2" fmla="val 250168"/>
            <a:gd name="adj3" fmla="val 20685278"/>
            <a:gd name="adj4" fmla="val 19134071"/>
            <a:gd name="adj5" fmla="val 4653"/>
          </a:avLst>
        </a:prstGeom>
        <a:solidFill>
          <a:schemeClr val="tx1">
            <a:alpha val="67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34232E-FAF9-4048-A165-B208E80754FB}">
      <dsp:nvSpPr>
        <dsp:cNvPr id="0" name=""/>
        <dsp:cNvSpPr/>
      </dsp:nvSpPr>
      <dsp:spPr>
        <a:xfrm>
          <a:off x="3004167" y="1082320"/>
          <a:ext cx="555938" cy="555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Feasibility Appraisals for Whole-Life Options</a:t>
          </a:r>
        </a:p>
      </dsp:txBody>
      <dsp:txXfrm>
        <a:off x="3004167" y="1082320"/>
        <a:ext cx="555938" cy="555938"/>
      </dsp:txXfrm>
    </dsp:sp>
    <dsp:sp modelId="{619B5B99-4840-4782-B335-41C3C0884B38}">
      <dsp:nvSpPr>
        <dsp:cNvPr id="0" name=""/>
        <dsp:cNvSpPr/>
      </dsp:nvSpPr>
      <dsp:spPr>
        <a:xfrm>
          <a:off x="681287" y="-2743"/>
          <a:ext cx="2718291" cy="2726065"/>
        </a:xfrm>
        <a:prstGeom prst="circularArrow">
          <a:avLst>
            <a:gd name="adj1" fmla="val 3988"/>
            <a:gd name="adj2" fmla="val 250168"/>
            <a:gd name="adj3" fmla="val 2367380"/>
            <a:gd name="adj4" fmla="val 776155"/>
            <a:gd name="adj5" fmla="val 4653"/>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A5D26-B99D-48F2-B739-B40AA82C278A}">
      <dsp:nvSpPr>
        <dsp:cNvPr id="0" name=""/>
        <dsp:cNvSpPr/>
      </dsp:nvSpPr>
      <dsp:spPr>
        <a:xfrm>
          <a:off x="2383316" y="2157667"/>
          <a:ext cx="555938" cy="555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Planning and Design</a:t>
          </a:r>
        </a:p>
      </dsp:txBody>
      <dsp:txXfrm>
        <a:off x="2383316" y="2157667"/>
        <a:ext cx="555938" cy="555938"/>
      </dsp:txXfrm>
    </dsp:sp>
    <dsp:sp modelId="{2E0E0A19-835A-4303-B89B-BA17740C73AD}">
      <dsp:nvSpPr>
        <dsp:cNvPr id="0" name=""/>
        <dsp:cNvSpPr/>
      </dsp:nvSpPr>
      <dsp:spPr>
        <a:xfrm>
          <a:off x="681287" y="-2743"/>
          <a:ext cx="2718291" cy="2726065"/>
        </a:xfrm>
        <a:prstGeom prst="circularArrow">
          <a:avLst>
            <a:gd name="adj1" fmla="val 3988"/>
            <a:gd name="adj2" fmla="val 250168"/>
            <a:gd name="adj3" fmla="val 6111626"/>
            <a:gd name="adj4" fmla="val 4438206"/>
            <a:gd name="adj5" fmla="val 4653"/>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B8135-E147-49DF-8C7A-1BFBB006BF7B}">
      <dsp:nvSpPr>
        <dsp:cNvPr id="0" name=""/>
        <dsp:cNvSpPr/>
      </dsp:nvSpPr>
      <dsp:spPr>
        <a:xfrm>
          <a:off x="1141612" y="2157667"/>
          <a:ext cx="555938" cy="555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Construction and Handover</a:t>
          </a:r>
        </a:p>
      </dsp:txBody>
      <dsp:txXfrm>
        <a:off x="1141612" y="2157667"/>
        <a:ext cx="555938" cy="555938"/>
      </dsp:txXfrm>
    </dsp:sp>
    <dsp:sp modelId="{DB9D3CF7-A046-4BDE-A998-B0CBD5FE21AC}">
      <dsp:nvSpPr>
        <dsp:cNvPr id="0" name=""/>
        <dsp:cNvSpPr/>
      </dsp:nvSpPr>
      <dsp:spPr>
        <a:xfrm>
          <a:off x="681287" y="-2743"/>
          <a:ext cx="2718291" cy="2726065"/>
        </a:xfrm>
        <a:prstGeom prst="circularArrow">
          <a:avLst>
            <a:gd name="adj1" fmla="val 3988"/>
            <a:gd name="adj2" fmla="val 250168"/>
            <a:gd name="adj3" fmla="val 10065319"/>
            <a:gd name="adj4" fmla="val 8182452"/>
            <a:gd name="adj5" fmla="val 4653"/>
          </a:avLst>
        </a:prstGeom>
        <a:solidFill>
          <a:schemeClr val="accent1">
            <a:alpha val="67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DEFF96-A89D-445C-AFD5-F15845F041AD}">
      <dsp:nvSpPr>
        <dsp:cNvPr id="0" name=""/>
        <dsp:cNvSpPr/>
      </dsp:nvSpPr>
      <dsp:spPr>
        <a:xfrm>
          <a:off x="520760" y="1185863"/>
          <a:ext cx="555938" cy="34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t>Operations and Maintenance</a:t>
          </a:r>
        </a:p>
      </dsp:txBody>
      <dsp:txXfrm>
        <a:off x="520760" y="1185863"/>
        <a:ext cx="555938" cy="348851"/>
      </dsp:txXfrm>
    </dsp:sp>
    <dsp:sp modelId="{24E28CC7-346B-49CA-9E87-9C93473B6DC1}">
      <dsp:nvSpPr>
        <dsp:cNvPr id="0" name=""/>
        <dsp:cNvSpPr/>
      </dsp:nvSpPr>
      <dsp:spPr>
        <a:xfrm>
          <a:off x="719724" y="-45665"/>
          <a:ext cx="2718291" cy="2726065"/>
        </a:xfrm>
        <a:prstGeom prst="circularArrow">
          <a:avLst>
            <a:gd name="adj1" fmla="val 3988"/>
            <a:gd name="adj2" fmla="val 250168"/>
            <a:gd name="adj3" fmla="val 13167380"/>
            <a:gd name="adj4" fmla="val 11284513"/>
            <a:gd name="adj5" fmla="val 4653"/>
          </a:avLst>
        </a:prstGeom>
        <a:solidFill>
          <a:srgbClr val="ABE1C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A4D1D7-FE4B-4203-A94F-6AF38C74CAB4}">
      <dsp:nvSpPr>
        <dsp:cNvPr id="0" name=""/>
        <dsp:cNvSpPr/>
      </dsp:nvSpPr>
      <dsp:spPr>
        <a:xfrm>
          <a:off x="1141612" y="6973"/>
          <a:ext cx="555938" cy="555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t>Renewal or Disposal</a:t>
          </a:r>
        </a:p>
      </dsp:txBody>
      <dsp:txXfrm>
        <a:off x="1141612" y="6973"/>
        <a:ext cx="555938" cy="555938"/>
      </dsp:txXfrm>
    </dsp:sp>
    <dsp:sp modelId="{F6868290-456B-4D51-848C-43018793AEB6}">
      <dsp:nvSpPr>
        <dsp:cNvPr id="0" name=""/>
        <dsp:cNvSpPr/>
      </dsp:nvSpPr>
      <dsp:spPr>
        <a:xfrm>
          <a:off x="757889" y="-12964"/>
          <a:ext cx="2718291" cy="2726065"/>
        </a:xfrm>
        <a:prstGeom prst="circularArrow">
          <a:avLst>
            <a:gd name="adj1" fmla="val 3988"/>
            <a:gd name="adj2" fmla="val 250168"/>
            <a:gd name="adj3" fmla="val 16982350"/>
            <a:gd name="adj4" fmla="val 15140542"/>
            <a:gd name="adj5" fmla="val 4653"/>
          </a:avLst>
        </a:prstGeom>
        <a:solidFill>
          <a:srgbClr val="FF0000">
            <a:alpha val="67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668AA-A9B5-4AFA-B206-E9DF453C1AD6}" type="datetimeFigureOut">
              <a:rPr lang="en-US" smtClean="0"/>
              <a:t>2/15/2018</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B0C7F-FB80-4ABC-8B56-05F0566DE0EE}" type="slidenum">
              <a:rPr lang="en-US" smtClean="0"/>
              <a:t>‹#›</a:t>
            </a:fld>
            <a:endParaRPr lang="en-US"/>
          </a:p>
        </p:txBody>
      </p:sp>
    </p:spTree>
    <p:extLst>
      <p:ext uri="{BB962C8B-B14F-4D97-AF65-F5344CB8AC3E}">
        <p14:creationId xmlns:p14="http://schemas.microsoft.com/office/powerpoint/2010/main" val="2610597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lanphilly.com/articles/2015/07/13/who-owns-the-streets-of-philadelphia-it-s-complicate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C:\Users\Biko\Dropbox\PhD\Research\Models\SUMO\DVRPC\TAZ\Traffic_Count_TAZ_SpatialJoin_1.xlsx"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72889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24</a:t>
            </a:fld>
            <a:endParaRPr lang="en-US"/>
          </a:p>
        </p:txBody>
      </p:sp>
    </p:spTree>
    <p:extLst>
      <p:ext uri="{BB962C8B-B14F-4D97-AF65-F5344CB8AC3E}">
        <p14:creationId xmlns:p14="http://schemas.microsoft.com/office/powerpoint/2010/main" val="305285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25</a:t>
            </a:fld>
            <a:endParaRPr lang="en-US"/>
          </a:p>
        </p:txBody>
      </p:sp>
    </p:spTree>
    <p:extLst>
      <p:ext uri="{BB962C8B-B14F-4D97-AF65-F5344CB8AC3E}">
        <p14:creationId xmlns:p14="http://schemas.microsoft.com/office/powerpoint/2010/main" val="1713135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26</a:t>
            </a:fld>
            <a:endParaRPr lang="en-US"/>
          </a:p>
        </p:txBody>
      </p:sp>
    </p:spTree>
    <p:extLst>
      <p:ext uri="{BB962C8B-B14F-4D97-AF65-F5344CB8AC3E}">
        <p14:creationId xmlns:p14="http://schemas.microsoft.com/office/powerpoint/2010/main" val="275444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27</a:t>
            </a:fld>
            <a:endParaRPr lang="en-US"/>
          </a:p>
        </p:txBody>
      </p:sp>
    </p:spTree>
    <p:extLst>
      <p:ext uri="{BB962C8B-B14F-4D97-AF65-F5344CB8AC3E}">
        <p14:creationId xmlns:p14="http://schemas.microsoft.com/office/powerpoint/2010/main" val="49188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Really hard to predict consequences of actions that have a long duration</a:t>
            </a:r>
          </a:p>
        </p:txBody>
      </p:sp>
      <p:sp>
        <p:nvSpPr>
          <p:cNvPr id="4" name="Slide Number Placeholder 3"/>
          <p:cNvSpPr>
            <a:spLocks noGrp="1"/>
          </p:cNvSpPr>
          <p:nvPr>
            <p:ph type="sldNum" sz="quarter" idx="10"/>
          </p:nvPr>
        </p:nvSpPr>
        <p:spPr/>
        <p:txBody>
          <a:bodyPr/>
          <a:lstStyle/>
          <a:p>
            <a:fld id="{EFEAA174-3D5C-4FC1-A672-6DF6E1B41D27}" type="slidenum">
              <a:rPr lang="en-US" smtClean="0"/>
              <a:t>31</a:t>
            </a:fld>
            <a:endParaRPr lang="en-US"/>
          </a:p>
        </p:txBody>
      </p:sp>
    </p:spTree>
    <p:extLst>
      <p:ext uri="{BB962C8B-B14F-4D97-AF65-F5344CB8AC3E}">
        <p14:creationId xmlns:p14="http://schemas.microsoft.com/office/powerpoint/2010/main" val="3026337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dirty="0"/>
              <a:t>This model must also be able to simulate user behavior and experience, account for the variability and constraints related to the finical components of an operating budget, and incorporate user experience as a feed-back mechanism to exert political pressure.</a:t>
            </a:r>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34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76598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sz="1300" dirty="0"/>
              <a:t>Create an Agent Based Model of the management of transportation assets in a segment of Philadelphia to assess how the current management practice compares to FHWA’s best practices and PennDOT’s actual Transportation Asset Management Plan (TAMP)</a:t>
            </a:r>
          </a:p>
          <a:p>
            <a:pPr defTabSz="966612">
              <a:defRPr/>
            </a:pPr>
            <a:endParaRPr lang="en-US" sz="1300" dirty="0"/>
          </a:p>
          <a:p>
            <a:pPr defTabSz="966612">
              <a:defRPr/>
            </a:pPr>
            <a:r>
              <a:rPr lang="en-US" sz="1500" dirty="0"/>
              <a:t>The novelty of this research is that the deterioration of the assets is a continuous function of the simulated use. The current approach to predicting the future needs of an asset utilizes probability based transition matrices within the Markov Chain process. However, this method lacks the ability to account for deviations from normal patterns due real time asset conditions. Deviations of normal routes create additional loads on adjacent streets. Without accounting for the cause and effect of traffic patterns, the current models do not provide a true prediction of the costs of allowing an asset to deteriorate to an level of poor state of repair. This method promises to better inform decisions makers on how to prioritize their funds, schedule construction projects, choose appropriate actions to limit the negative impact to users, increase over all network performance, and reduce life cycle costs (LCC). </a:t>
            </a:r>
          </a:p>
          <a:p>
            <a:pPr defTabSz="966612">
              <a:defRPr/>
            </a:pPr>
            <a:endParaRPr lang="en-US" sz="1500" dirty="0"/>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1405479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file:///C:/Users/Biko/Dropbox/PhD/Papers/Deterioration/Research%20of%20Current%20Practices%20in%20Pavement%20Performance%20Modeling%20-%20PennDOT.pdf</a:t>
            </a:r>
          </a:p>
          <a:p>
            <a:r>
              <a:rPr lang="en-US" dirty="0"/>
              <a:t>C:\Users\Biko\Dropbox\Asset_Management\Proposal\Simplistic modeling of IAM of urban area script.docx</a:t>
            </a:r>
          </a:p>
          <a:p>
            <a:endParaRPr lang="en-US" dirty="0"/>
          </a:p>
        </p:txBody>
      </p:sp>
      <p:sp>
        <p:nvSpPr>
          <p:cNvPr id="4" name="Slide Number Placeholder 3"/>
          <p:cNvSpPr>
            <a:spLocks noGrp="1"/>
          </p:cNvSpPr>
          <p:nvPr>
            <p:ph type="sldNum" sz="quarter" idx="10"/>
          </p:nvPr>
        </p:nvSpPr>
        <p:spPr/>
        <p:txBody>
          <a:bodyPr/>
          <a:lstStyle/>
          <a:p>
            <a:fld id="{7F4B0C7F-FB80-4ABC-8B56-05F0566DE0EE}" type="slidenum">
              <a:rPr lang="en-US" smtClean="0"/>
              <a:t>36</a:t>
            </a:fld>
            <a:endParaRPr lang="en-US"/>
          </a:p>
        </p:txBody>
      </p:sp>
    </p:spTree>
    <p:extLst>
      <p:ext uri="{BB962C8B-B14F-4D97-AF65-F5344CB8AC3E}">
        <p14:creationId xmlns:p14="http://schemas.microsoft.com/office/powerpoint/2010/main" val="81103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file:///C:/Users/Biko/Dropbox/PhD/Papers/Deterioration/Research%20of%20Current%20Practices%20in%20Pavement%20Performance%20Modeling%20-%20PennDOT.pdf</a:t>
            </a:r>
          </a:p>
          <a:p>
            <a:r>
              <a:rPr lang="en-US" dirty="0"/>
              <a:t>C:\Users\Biko\Dropbox\Asset_Management\Proposal\Simplistic modeling of IAM of urban area script.docx</a:t>
            </a:r>
          </a:p>
          <a:p>
            <a:endParaRPr lang="en-US" dirty="0"/>
          </a:p>
        </p:txBody>
      </p:sp>
      <p:sp>
        <p:nvSpPr>
          <p:cNvPr id="4" name="Slide Number Placeholder 3"/>
          <p:cNvSpPr>
            <a:spLocks noGrp="1"/>
          </p:cNvSpPr>
          <p:nvPr>
            <p:ph type="sldNum" sz="quarter" idx="10"/>
          </p:nvPr>
        </p:nvSpPr>
        <p:spPr/>
        <p:txBody>
          <a:bodyPr/>
          <a:lstStyle/>
          <a:p>
            <a:fld id="{7F4B0C7F-FB80-4ABC-8B56-05F0566DE0EE}" type="slidenum">
              <a:rPr lang="en-US" smtClean="0"/>
              <a:t>37</a:t>
            </a:fld>
            <a:endParaRPr lang="en-US"/>
          </a:p>
        </p:txBody>
      </p:sp>
    </p:spTree>
    <p:extLst>
      <p:ext uri="{BB962C8B-B14F-4D97-AF65-F5344CB8AC3E}">
        <p14:creationId xmlns:p14="http://schemas.microsoft.com/office/powerpoint/2010/main" val="25295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sz="1300" dirty="0"/>
              <a:t>Scope of project – (</a:t>
            </a:r>
            <a:r>
              <a:rPr lang="en-US" sz="1300" dirty="0">
                <a:solidFill>
                  <a:schemeClr val="accent6">
                    <a:lumMod val="75000"/>
                  </a:schemeClr>
                </a:solidFill>
              </a:rPr>
              <a:t>Deterministic</a:t>
            </a:r>
            <a:r>
              <a:rPr lang="en-US" sz="1300" dirty="0"/>
              <a:t>) – soft constraint – Policy driven – example: PWD can not contribute funds to any project that’s scope is outside of their jurisdiction, due to their bonding arrangement. </a:t>
            </a:r>
          </a:p>
          <a:p>
            <a:endParaRPr lang="en-US" dirty="0"/>
          </a:p>
          <a:p>
            <a:pPr defTabSz="966612">
              <a:defRPr/>
            </a:pPr>
            <a:r>
              <a:rPr lang="en-US" sz="1300" dirty="0"/>
              <a:t>Owner Agent Rules of behavior are </a:t>
            </a:r>
            <a:r>
              <a:rPr lang="en-US" sz="1300" dirty="0">
                <a:solidFill>
                  <a:schemeClr val="accent6">
                    <a:lumMod val="75000"/>
                  </a:schemeClr>
                </a:solidFill>
              </a:rPr>
              <a:t>Statistical and Probabilistic, </a:t>
            </a:r>
            <a:r>
              <a:rPr lang="en-US" sz="1300" dirty="0">
                <a:solidFill>
                  <a:srgbClr val="FF0000"/>
                </a:solidFill>
              </a:rPr>
              <a:t>but Simulated Emergent Behavior is Non-Deterministic</a:t>
            </a:r>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42</a:t>
            </a:fld>
            <a:endParaRPr lang="en-US">
              <a:solidFill>
                <a:prstClr val="black"/>
              </a:solidFill>
              <a:latin typeface="Calibri" panose="020F0502020204030204"/>
            </a:endParaRPr>
          </a:p>
        </p:txBody>
      </p:sp>
    </p:spTree>
    <p:extLst>
      <p:ext uri="{BB962C8B-B14F-4D97-AF65-F5344CB8AC3E}">
        <p14:creationId xmlns:p14="http://schemas.microsoft.com/office/powerpoint/2010/main" val="489731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marL="362480" indent="-362480" algn="just">
              <a:buFont typeface="+mj-lt"/>
              <a:buAutoNum type="arabicPeriod"/>
            </a:pPr>
            <a:r>
              <a:rPr lang="en-US" sz="1800" dirty="0"/>
              <a:t>While the </a:t>
            </a:r>
            <a:r>
              <a:rPr lang="en-US" sz="1800" b="1" dirty="0"/>
              <a:t>current</a:t>
            </a:r>
            <a:r>
              <a:rPr lang="en-US" sz="1800" dirty="0"/>
              <a:t> transportation infrastructure asset management plans analyze </a:t>
            </a:r>
            <a:r>
              <a:rPr lang="en-US" sz="1800" b="1" dirty="0"/>
              <a:t>assets as part of an inventory</a:t>
            </a:r>
            <a:r>
              <a:rPr lang="en-US" sz="1800" dirty="0"/>
              <a:t>, they </a:t>
            </a:r>
            <a:r>
              <a:rPr lang="en-US" sz="1800" b="1" dirty="0"/>
              <a:t>fall short in providing adequate</a:t>
            </a:r>
            <a:r>
              <a:rPr lang="en-US" sz="1800" dirty="0"/>
              <a:t> overall network level performance.</a:t>
            </a:r>
          </a:p>
          <a:p>
            <a:pPr marL="362480" indent="-362480" algn="just">
              <a:buFont typeface="+mj-lt"/>
              <a:buAutoNum type="arabicPeriod"/>
            </a:pPr>
            <a:r>
              <a:rPr lang="en-US" sz="1800" dirty="0"/>
              <a:t>The </a:t>
            </a:r>
            <a:r>
              <a:rPr lang="en-US" sz="1800" b="1" dirty="0"/>
              <a:t>limited available transportation funds </a:t>
            </a:r>
            <a:r>
              <a:rPr lang="en-US" sz="1800" dirty="0"/>
              <a:t>are used to address critical short term concerns, while long-term cost savings and performance enhancement measures are push aside.</a:t>
            </a:r>
          </a:p>
          <a:p>
            <a:pPr lvl="1" algn="just"/>
            <a:r>
              <a:rPr lang="en-US" sz="1800" dirty="0"/>
              <a:t>We need a way to balance funding allocations between meeting the current needs, while addressing long-term network and asset performance. </a:t>
            </a:r>
          </a:p>
          <a:p>
            <a:pPr lvl="1" algn="just">
              <a:lnSpc>
                <a:spcPct val="100000"/>
              </a:lnSpc>
            </a:pPr>
            <a:r>
              <a:rPr lang="en-US" sz="1800" dirty="0"/>
              <a:t>Greater network performance can lead to an increase in user satisfaction, which can ultimately lead to a healthier, sustainable, and resilient city.</a:t>
            </a:r>
          </a:p>
          <a:p>
            <a:pPr marL="362480" indent="-362480" algn="just">
              <a:buFont typeface="+mj-lt"/>
              <a:buAutoNum type="arabicPeriod"/>
            </a:pPr>
            <a:r>
              <a:rPr lang="en-US" sz="1800" dirty="0"/>
              <a:t>The </a:t>
            </a:r>
            <a:r>
              <a:rPr lang="en-US" sz="1800" b="1" dirty="0"/>
              <a:t>“worst first”</a:t>
            </a:r>
            <a:r>
              <a:rPr lang="en-US" sz="1800" dirty="0"/>
              <a:t> prioritization methodology can lead to unintended changes and greater future expenditures:</a:t>
            </a:r>
          </a:p>
          <a:p>
            <a:pPr lvl="1" algn="just"/>
            <a:r>
              <a:rPr lang="en-US" sz="1800" dirty="0"/>
              <a:t>Changes in traffic flows </a:t>
            </a:r>
            <a:r>
              <a:rPr lang="en-US" sz="1800" dirty="0">
                <a:sym typeface="Wingdings" panose="05000000000000000000" pitchFamily="2" charset="2"/>
              </a:rPr>
              <a:t></a:t>
            </a:r>
            <a:r>
              <a:rPr lang="en-US" sz="1800" dirty="0"/>
              <a:t> increasing the rate of damage to adjacent assets</a:t>
            </a:r>
          </a:p>
          <a:p>
            <a:pPr lvl="1" algn="just"/>
            <a:r>
              <a:rPr lang="en-US" sz="1800" dirty="0"/>
              <a:t>Longer repair times on major corridors </a:t>
            </a:r>
            <a:r>
              <a:rPr lang="en-US" sz="1800" dirty="0">
                <a:sym typeface="Wingdings" panose="05000000000000000000" pitchFamily="2" charset="2"/>
              </a:rPr>
              <a:t> increased user travel times</a:t>
            </a:r>
          </a:p>
          <a:p>
            <a:pPr lvl="1" algn="just"/>
            <a:r>
              <a:rPr lang="en-US" sz="1800" dirty="0"/>
              <a:t>Optimizing single assets </a:t>
            </a:r>
            <a:r>
              <a:rPr lang="en-US" sz="1800" dirty="0">
                <a:sym typeface="Wingdings" panose="05000000000000000000" pitchFamily="2" charset="2"/>
              </a:rPr>
              <a:t> sub-optimized network performance</a:t>
            </a:r>
            <a:endParaRPr lang="en-US" sz="1800" dirty="0"/>
          </a:p>
          <a:p>
            <a:pPr marL="362480" indent="-362480" algn="just">
              <a:buFont typeface="+mj-lt"/>
              <a:buAutoNum type="arabicPeriod"/>
            </a:pPr>
            <a:r>
              <a:rPr lang="en-US" sz="1800" dirty="0"/>
              <a:t>The current software uses a Markov Chain process for predicting future asset needs. This method is not able to account for many factors that lead to deterioration of an asset.</a:t>
            </a:r>
          </a:p>
          <a:p>
            <a:pPr lvl="1" algn="just"/>
            <a:r>
              <a:rPr lang="en-US" sz="1800" dirty="0"/>
              <a:t>The transportation network has many links (interdependencies) with other engineered and “natural” systems. This creates a high level of complexity within the network that is difficult to predict its future state.</a:t>
            </a:r>
          </a:p>
          <a:p>
            <a:pPr marL="359123" indent="-359123" algn="just">
              <a:buFont typeface="+mj-lt"/>
              <a:buAutoNum type="arabicPeriod"/>
            </a:pPr>
            <a:r>
              <a:rPr lang="en-US" sz="1800" dirty="0"/>
              <a:t>Natural and man-made events, such as flooding or new development, can create additional stresses to the system. There is a demand that is not currently being met to be able to simulate these events and develop strategies to mitigate their effects. </a:t>
            </a:r>
          </a:p>
          <a:p>
            <a:pPr marL="362480" indent="-362480" algn="just">
              <a:buFont typeface="+mj-lt"/>
              <a:buAutoNum type="arabicPeriod"/>
            </a:pPr>
            <a:r>
              <a:rPr lang="en-US" sz="1800" dirty="0"/>
              <a:t>States are likely to begin to put pressure on local municipalities to comply with the data collection and reporting standards required under MAP-21 and the FAST act. It is important to explore how these new requirements can be beneficial to the old way of business for the cash strapped local DOTs.  </a:t>
            </a:r>
          </a:p>
          <a:p>
            <a:endParaRPr lang="en-US" dirty="0"/>
          </a:p>
          <a:p>
            <a:r>
              <a:rPr lang="en-US" sz="1300" dirty="0"/>
              <a:t>Transportation Infrastructure Finance and Innovation Act (</a:t>
            </a:r>
            <a:r>
              <a:rPr lang="en-US" sz="1300" b="1" dirty="0"/>
              <a:t>TIFIA</a:t>
            </a:r>
            <a:r>
              <a:rPr lang="en-US" sz="1300" dirty="0"/>
              <a:t>)</a:t>
            </a:r>
            <a:endParaRPr lang="en-US" dirty="0"/>
          </a:p>
        </p:txBody>
      </p:sp>
      <p:sp>
        <p:nvSpPr>
          <p:cNvPr id="4" name="Slide Number Placeholder 3"/>
          <p:cNvSpPr>
            <a:spLocks noGrp="1"/>
          </p:cNvSpPr>
          <p:nvPr>
            <p:ph type="sldNum" sz="quarter" idx="10"/>
          </p:nvPr>
        </p:nvSpPr>
        <p:spPr/>
        <p:txBody>
          <a:bodyPr/>
          <a:lstStyle/>
          <a:p>
            <a:fld id="{70695C42-9D9D-4713-B4C8-E42FD22AB707}" type="slidenum">
              <a:rPr lang="en-US" smtClean="0"/>
              <a:t>7</a:t>
            </a:fld>
            <a:endParaRPr lang="en-US"/>
          </a:p>
        </p:txBody>
      </p:sp>
    </p:spTree>
    <p:extLst>
      <p:ext uri="{BB962C8B-B14F-4D97-AF65-F5344CB8AC3E}">
        <p14:creationId xmlns:p14="http://schemas.microsoft.com/office/powerpoint/2010/main" val="3265203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file:///C:/Users/Biko/Dropbox/PhD/Papers/Deterioration/Research%20of%20Current%20Practices%20in%20Pavement%20Performance%20Modeling%20-%20PennDOT.pdf</a:t>
            </a:r>
          </a:p>
          <a:p>
            <a:r>
              <a:rPr lang="en-US" dirty="0"/>
              <a:t>C:\Users\Biko\Dropbox\Asset_Management\Proposal\Simplistic modeling of IAM of urban area script.docx</a:t>
            </a:r>
          </a:p>
        </p:txBody>
      </p:sp>
      <p:sp>
        <p:nvSpPr>
          <p:cNvPr id="4" name="Slide Number Placeholder 3"/>
          <p:cNvSpPr>
            <a:spLocks noGrp="1"/>
          </p:cNvSpPr>
          <p:nvPr>
            <p:ph type="sldNum" sz="quarter" idx="10"/>
          </p:nvPr>
        </p:nvSpPr>
        <p:spPr/>
        <p:txBody>
          <a:bodyPr/>
          <a:lstStyle/>
          <a:p>
            <a:fld id="{EDC0DF71-E1A8-4735-BF56-B3219C661E98}" type="slidenum">
              <a:rPr lang="en-US" smtClean="0"/>
              <a:t>46</a:t>
            </a:fld>
            <a:endParaRPr lang="en-US"/>
          </a:p>
        </p:txBody>
      </p:sp>
    </p:spTree>
    <p:extLst>
      <p:ext uri="{BB962C8B-B14F-4D97-AF65-F5344CB8AC3E}">
        <p14:creationId xmlns:p14="http://schemas.microsoft.com/office/powerpoint/2010/main" val="3833895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dirty="0"/>
              <a:t>Future work: Combine DVRPC individual’s trips into linked trips with stops corresponding with reported duration and parking.</a:t>
            </a:r>
          </a:p>
          <a:p>
            <a:pPr defTabSz="966612">
              <a:defRPr/>
            </a:pPr>
            <a:endParaRPr lang="en-US" dirty="0"/>
          </a:p>
          <a:p>
            <a:pPr defTabSz="966612">
              <a:defRPr/>
            </a:pPr>
            <a:endParaRPr lang="en-US" dirty="0"/>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50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531513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dirty="0"/>
              <a:t>Future work: Combine DVRPC individual’s trips into linked trips with stops corresponding with reported duration and parking.</a:t>
            </a:r>
          </a:p>
          <a:p>
            <a:pPr defTabSz="966612">
              <a:defRPr/>
            </a:pPr>
            <a:endParaRPr lang="en-US" dirty="0"/>
          </a:p>
          <a:p>
            <a:pPr defTabSz="966612">
              <a:defRPr/>
            </a:pPr>
            <a:endParaRPr lang="en-US" dirty="0"/>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51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840144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Images and process -&gt; C:\Users\Biko\Dropbox\Asset_Management\SUMO\Belmount AOI.pptx</a:t>
            </a:r>
          </a:p>
        </p:txBody>
      </p:sp>
      <p:sp>
        <p:nvSpPr>
          <p:cNvPr id="4" name="Slide Number Placeholder 3"/>
          <p:cNvSpPr>
            <a:spLocks noGrp="1"/>
          </p:cNvSpPr>
          <p:nvPr>
            <p:ph type="sldNum" sz="quarter" idx="10"/>
          </p:nvPr>
        </p:nvSpPr>
        <p:spPr/>
        <p:txBody>
          <a:bodyPr/>
          <a:lstStyle/>
          <a:p>
            <a:fld id="{70695C42-9D9D-4713-B4C8-E42FD22AB707}" type="slidenum">
              <a:rPr lang="en-US" smtClean="0"/>
              <a:t>54</a:t>
            </a:fld>
            <a:endParaRPr lang="en-US"/>
          </a:p>
        </p:txBody>
      </p:sp>
    </p:spTree>
    <p:extLst>
      <p:ext uri="{BB962C8B-B14F-4D97-AF65-F5344CB8AC3E}">
        <p14:creationId xmlns:p14="http://schemas.microsoft.com/office/powerpoint/2010/main" val="2812420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55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35449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C:\Users\Biko\Dropbox\PhD\Research\Models\SUMO\SUMO_DropBox\Belmont_Ave-Run\BMAOI-dropBOX-toolbox\Belmont_AOI-compare_V1-12-6-17.xlsm</a:t>
            </a:r>
          </a:p>
        </p:txBody>
      </p:sp>
      <p:sp>
        <p:nvSpPr>
          <p:cNvPr id="4" name="Slide Number Placeholder 3"/>
          <p:cNvSpPr>
            <a:spLocks noGrp="1"/>
          </p:cNvSpPr>
          <p:nvPr>
            <p:ph type="sldNum" sz="quarter" idx="10"/>
          </p:nvPr>
        </p:nvSpPr>
        <p:spPr/>
        <p:txBody>
          <a:bodyPr/>
          <a:lstStyle/>
          <a:p>
            <a:fld id="{70695C42-9D9D-4713-B4C8-E42FD22AB707}" type="slidenum">
              <a:rPr lang="en-US" smtClean="0"/>
              <a:t>57</a:t>
            </a:fld>
            <a:endParaRPr lang="en-US"/>
          </a:p>
        </p:txBody>
      </p:sp>
    </p:spTree>
    <p:extLst>
      <p:ext uri="{BB962C8B-B14F-4D97-AF65-F5344CB8AC3E}">
        <p14:creationId xmlns:p14="http://schemas.microsoft.com/office/powerpoint/2010/main" val="3419133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C:\Users\Biko\Dropbox\Asset_Management\SUMO\SUMO Images and PPs\SUMO-Calibration-Tests-11-16-17.pptm</a:t>
            </a:r>
          </a:p>
        </p:txBody>
      </p:sp>
      <p:sp>
        <p:nvSpPr>
          <p:cNvPr id="4" name="Slide Number Placeholder 3"/>
          <p:cNvSpPr>
            <a:spLocks noGrp="1"/>
          </p:cNvSpPr>
          <p:nvPr>
            <p:ph type="sldNum" sz="quarter" idx="10"/>
          </p:nvPr>
        </p:nvSpPr>
        <p:spPr/>
        <p:txBody>
          <a:bodyPr/>
          <a:lstStyle/>
          <a:p>
            <a:fld id="{70695C42-9D9D-4713-B4C8-E42FD22AB707}" type="slidenum">
              <a:rPr lang="en-US" smtClean="0"/>
              <a:t>62</a:t>
            </a:fld>
            <a:endParaRPr lang="en-US"/>
          </a:p>
        </p:txBody>
      </p:sp>
    </p:spTree>
    <p:extLst>
      <p:ext uri="{BB962C8B-B14F-4D97-AF65-F5344CB8AC3E}">
        <p14:creationId xmlns:p14="http://schemas.microsoft.com/office/powerpoint/2010/main" val="1496568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695C42-9D9D-4713-B4C8-E42FD22AB707}" type="slidenum">
              <a:rPr lang="en-US" smtClean="0"/>
              <a:t>68</a:t>
            </a:fld>
            <a:endParaRPr lang="en-US"/>
          </a:p>
        </p:txBody>
      </p:sp>
    </p:spTree>
    <p:extLst>
      <p:ext uri="{BB962C8B-B14F-4D97-AF65-F5344CB8AC3E}">
        <p14:creationId xmlns:p14="http://schemas.microsoft.com/office/powerpoint/2010/main" val="521025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C:\Users\Biko\Dropbox\Asset_Management\Proposal\DVRPC SUMO vs PT VISUM.pptx</a:t>
            </a:r>
          </a:p>
        </p:txBody>
      </p:sp>
      <p:sp>
        <p:nvSpPr>
          <p:cNvPr id="4" name="Slide Number Placeholder 3"/>
          <p:cNvSpPr>
            <a:spLocks noGrp="1"/>
          </p:cNvSpPr>
          <p:nvPr>
            <p:ph type="sldNum" sz="quarter" idx="10"/>
          </p:nvPr>
        </p:nvSpPr>
        <p:spPr/>
        <p:txBody>
          <a:bodyPr/>
          <a:lstStyle/>
          <a:p>
            <a:fld id="{70695C42-9D9D-4713-B4C8-E42FD22AB707}" type="slidenum">
              <a:rPr lang="en-US" smtClean="0"/>
              <a:t>70</a:t>
            </a:fld>
            <a:endParaRPr lang="en-US"/>
          </a:p>
        </p:txBody>
      </p:sp>
    </p:spTree>
    <p:extLst>
      <p:ext uri="{BB962C8B-B14F-4D97-AF65-F5344CB8AC3E}">
        <p14:creationId xmlns:p14="http://schemas.microsoft.com/office/powerpoint/2010/main" val="88455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sz="1300" dirty="0"/>
              <a:t>file:///C:\Users\Biko\Dropbox\PhD\Research\Models\SUMO\DVRPC\Traffic%20Counts\Counts%20OSM%202%20-%20V-2\DVRPC%20Traffic%20Counts%20For%20Net%20OSM%202%20-%20V-2_D.xlsm</a:t>
            </a:r>
          </a:p>
          <a:p>
            <a:pPr defTabSz="966612">
              <a:defRPr/>
            </a:pPr>
            <a:r>
              <a:rPr lang="en-US" dirty="0"/>
              <a:t>"C:\Users\Biko\Dropbox\PhD\Research\Models\SUMO\DVRPC\Traffic Counts\33rd and Market Counts.xlsx"</a:t>
            </a:r>
          </a:p>
          <a:p>
            <a:endParaRPr lang="en-US" dirty="0"/>
          </a:p>
          <a:p>
            <a:r>
              <a:rPr lang="en-US" dirty="0" err="1"/>
              <a:t>routeProbe</a:t>
            </a:r>
            <a:r>
              <a:rPr lang="en-US" dirty="0"/>
              <a:t> id="PA_3_EB_probe" edge="-386547297#1" </a:t>
            </a:r>
            <a:r>
              <a:rPr lang="en-US" dirty="0" err="1"/>
              <a:t>freq</a:t>
            </a:r>
            <a:r>
              <a:rPr lang="en-US" dirty="0"/>
              <a:t>="60"  file="output.xml" /&gt;</a:t>
            </a:r>
          </a:p>
          <a:p>
            <a:r>
              <a:rPr lang="en-US" dirty="0"/>
              <a:t>   calibrator id="PA_3_EB_Edge"  lane="-386547297#1_0"  </a:t>
            </a:r>
            <a:r>
              <a:rPr lang="en-US" dirty="0" err="1"/>
              <a:t>pos</a:t>
            </a:r>
            <a:r>
              <a:rPr lang="en-US" dirty="0"/>
              <a:t>="0" </a:t>
            </a:r>
            <a:r>
              <a:rPr lang="en-US" dirty="0" err="1"/>
              <a:t>outputfile</a:t>
            </a:r>
            <a:r>
              <a:rPr lang="en-US" dirty="0"/>
              <a:t>="detector.xml"  </a:t>
            </a:r>
            <a:r>
              <a:rPr lang="en-US" dirty="0" err="1"/>
              <a:t>freq</a:t>
            </a:r>
            <a:r>
              <a:rPr lang="en-US" dirty="0"/>
              <a:t>="60"  </a:t>
            </a:r>
            <a:r>
              <a:rPr lang="en-US" dirty="0" err="1"/>
              <a:t>routeProbe</a:t>
            </a:r>
            <a:r>
              <a:rPr lang="en-US" dirty="0"/>
              <a:t>="PA_3_EB_probe" &gt;</a:t>
            </a:r>
          </a:p>
          <a:p>
            <a:r>
              <a:rPr lang="en-US" dirty="0"/>
              <a:t>      route id="PA_3_EB_Edge_FB"  edges="-386547297#1" /&gt;</a:t>
            </a:r>
          </a:p>
          <a:p>
            <a:r>
              <a:rPr lang="en-US" dirty="0"/>
              <a:t>      flow begin="0"     end="3600"  route="PA_3_EB_Edge_FB"  </a:t>
            </a:r>
            <a:r>
              <a:rPr lang="en-US" dirty="0" err="1"/>
              <a:t>vehsPerHour</a:t>
            </a:r>
            <a:r>
              <a:rPr lang="en-US" dirty="0"/>
              <a:t>="1033.33333333333"  speed="13.41"  type="</a:t>
            </a:r>
            <a:r>
              <a:rPr lang="en-US" dirty="0" err="1"/>
              <a:t>DVRPC_dist</a:t>
            </a:r>
            <a:r>
              <a:rPr lang="en-US" dirty="0"/>
              <a:t>"  </a:t>
            </a:r>
            <a:r>
              <a:rPr lang="en-US" dirty="0" err="1"/>
              <a:t>departPos</a:t>
            </a:r>
            <a:r>
              <a:rPr lang="en-US" dirty="0"/>
              <a:t>="free“ </a:t>
            </a:r>
            <a:r>
              <a:rPr lang="en-US" dirty="0" err="1"/>
              <a:t>departSpeed</a:t>
            </a:r>
            <a:r>
              <a:rPr lang="en-US" dirty="0"/>
              <a:t>="max" /&gt;</a:t>
            </a:r>
          </a:p>
          <a:p>
            <a:r>
              <a:rPr lang="en-US" dirty="0"/>
              <a:t>      flow begin="3600"     end="7200"  route="PA_3_EB_Edge_FB"  </a:t>
            </a:r>
            <a:r>
              <a:rPr lang="en-US" dirty="0" err="1"/>
              <a:t>vehsPerHour</a:t>
            </a:r>
            <a:r>
              <a:rPr lang="en-US" dirty="0"/>
              <a:t>="1065.66666666667"  speed="13.41"  type="</a:t>
            </a:r>
            <a:r>
              <a:rPr lang="en-US" dirty="0" err="1"/>
              <a:t>DVRPC_dist</a:t>
            </a:r>
            <a:r>
              <a:rPr lang="en-US" dirty="0"/>
              <a:t>"  </a:t>
            </a:r>
            <a:r>
              <a:rPr lang="en-US" dirty="0" err="1"/>
              <a:t>departPos</a:t>
            </a:r>
            <a:r>
              <a:rPr lang="en-US" dirty="0"/>
              <a:t>="free"  </a:t>
            </a:r>
            <a:r>
              <a:rPr lang="en-US" dirty="0" err="1"/>
              <a:t>departSpeed</a:t>
            </a:r>
            <a:r>
              <a:rPr lang="en-US" dirty="0"/>
              <a:t>="max" /&gt;</a:t>
            </a:r>
          </a:p>
          <a:p>
            <a:r>
              <a:rPr lang="en-US" dirty="0"/>
              <a:t>/calibrator&gt;</a:t>
            </a:r>
          </a:p>
          <a:p>
            <a:r>
              <a:rPr lang="en-US" dirty="0" err="1"/>
              <a:t>routeProbe</a:t>
            </a:r>
            <a:r>
              <a:rPr lang="en-US" dirty="0"/>
              <a:t> id="PA_3_WB_probe" edge="386547297#0" </a:t>
            </a:r>
            <a:r>
              <a:rPr lang="en-US" dirty="0" err="1"/>
              <a:t>freq</a:t>
            </a:r>
            <a:r>
              <a:rPr lang="en-US" dirty="0"/>
              <a:t>="60"  file="output.xml" /&gt;</a:t>
            </a:r>
          </a:p>
          <a:p>
            <a:r>
              <a:rPr lang="en-US" dirty="0"/>
              <a:t>   calibrator id="PA_3_WB_Edge"  lane="386547297#0_0"  </a:t>
            </a:r>
            <a:r>
              <a:rPr lang="en-US" dirty="0" err="1"/>
              <a:t>pos</a:t>
            </a:r>
            <a:r>
              <a:rPr lang="en-US" dirty="0"/>
              <a:t>="0" </a:t>
            </a:r>
            <a:r>
              <a:rPr lang="en-US" dirty="0" err="1"/>
              <a:t>outputfile</a:t>
            </a:r>
            <a:r>
              <a:rPr lang="en-US" dirty="0"/>
              <a:t>="detector.xml"  </a:t>
            </a:r>
            <a:r>
              <a:rPr lang="en-US" dirty="0" err="1"/>
              <a:t>freq</a:t>
            </a:r>
            <a:r>
              <a:rPr lang="en-US" dirty="0"/>
              <a:t>="60"  </a:t>
            </a:r>
            <a:r>
              <a:rPr lang="en-US" dirty="0" err="1"/>
              <a:t>routeProbe</a:t>
            </a:r>
            <a:r>
              <a:rPr lang="en-US" dirty="0"/>
              <a:t>="PA_3_WB_probe" &gt;</a:t>
            </a:r>
          </a:p>
          <a:p>
            <a:r>
              <a:rPr lang="en-US" dirty="0"/>
              <a:t>      route id="PA_3_WB_Edge_FB"  edges="386547297#0" /&gt;</a:t>
            </a:r>
          </a:p>
          <a:p>
            <a:r>
              <a:rPr lang="en-US" dirty="0"/>
              <a:t>      flow begin="0"     end="3600"  route="PA_3_WB_Edge_FB"  </a:t>
            </a:r>
            <a:r>
              <a:rPr lang="en-US" dirty="0" err="1"/>
              <a:t>vehsPerHour</a:t>
            </a:r>
            <a:r>
              <a:rPr lang="en-US" dirty="0"/>
              <a:t>="739.5"  speed="13.41"  type="</a:t>
            </a:r>
            <a:r>
              <a:rPr lang="en-US" dirty="0" err="1"/>
              <a:t>DVRPC_dist</a:t>
            </a:r>
            <a:r>
              <a:rPr lang="en-US" dirty="0"/>
              <a:t>"  </a:t>
            </a:r>
            <a:r>
              <a:rPr lang="en-US" dirty="0" err="1"/>
              <a:t>departPos</a:t>
            </a:r>
            <a:r>
              <a:rPr lang="en-US" dirty="0"/>
              <a:t>="free"  </a:t>
            </a:r>
            <a:r>
              <a:rPr lang="en-US" dirty="0" err="1"/>
              <a:t>departSpeed</a:t>
            </a:r>
            <a:r>
              <a:rPr lang="en-US" dirty="0"/>
              <a:t>="max" /&gt;</a:t>
            </a:r>
          </a:p>
          <a:p>
            <a:r>
              <a:rPr lang="en-US" dirty="0"/>
              <a:t>      flow begin="3600"     end="7200"  route="PA_3_WB_Edge_FB"  </a:t>
            </a:r>
            <a:r>
              <a:rPr lang="en-US" dirty="0" err="1"/>
              <a:t>vehsPerHour</a:t>
            </a:r>
            <a:r>
              <a:rPr lang="en-US" dirty="0"/>
              <a:t>="744.5"  speed="13.41"  type="</a:t>
            </a:r>
            <a:r>
              <a:rPr lang="en-US" dirty="0" err="1"/>
              <a:t>DVRPC_dist</a:t>
            </a:r>
            <a:r>
              <a:rPr lang="en-US" dirty="0"/>
              <a:t>"  </a:t>
            </a:r>
            <a:r>
              <a:rPr lang="en-US" dirty="0" err="1"/>
              <a:t>departPos</a:t>
            </a:r>
            <a:r>
              <a:rPr lang="en-US" dirty="0"/>
              <a:t>="free"  </a:t>
            </a:r>
            <a:r>
              <a:rPr lang="en-US" dirty="0" err="1"/>
              <a:t>departSpeed</a:t>
            </a:r>
            <a:r>
              <a:rPr lang="en-US" dirty="0"/>
              <a:t>="max" /&gt;</a:t>
            </a:r>
          </a:p>
          <a:p>
            <a:r>
              <a:rPr lang="en-US" dirty="0"/>
              <a:t>/calibrator&gt;</a:t>
            </a:r>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73</a:t>
            </a:fld>
            <a:endParaRPr lang="en-US">
              <a:solidFill>
                <a:prstClr val="black"/>
              </a:solidFill>
              <a:latin typeface="Calibri" panose="020F0502020204030204"/>
            </a:endParaRPr>
          </a:p>
        </p:txBody>
      </p:sp>
    </p:spTree>
    <p:extLst>
      <p:ext uri="{BB962C8B-B14F-4D97-AF65-F5344CB8AC3E}">
        <p14:creationId xmlns:p14="http://schemas.microsoft.com/office/powerpoint/2010/main" val="41934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25900" y="920750"/>
            <a:ext cx="1863725" cy="2482850"/>
          </a:xfrm>
        </p:spPr>
      </p:sp>
      <p:sp>
        <p:nvSpPr>
          <p:cNvPr id="3" name="Notes Placeholder 2"/>
          <p:cNvSpPr>
            <a:spLocks noGrp="1"/>
          </p:cNvSpPr>
          <p:nvPr>
            <p:ph type="body" idx="1"/>
          </p:nvPr>
        </p:nvSpPr>
        <p:spPr/>
        <p:txBody>
          <a:bodyPr/>
          <a:lstStyle/>
          <a:p>
            <a:r>
              <a:rPr lang="en-US" dirty="0"/>
              <a:t>To demonstrate the complexity of the manner no fewer than nine government and quasi-governmental agencies (plus a few private entities) that are responsible for the maintenance and operations of Philadelphia’s streets (</a:t>
            </a:r>
            <a:r>
              <a:rPr lang="en-US" u="sng" dirty="0">
                <a:hlinkClick r:id="rId3"/>
              </a:rPr>
              <a:t>Saksa, 2015</a:t>
            </a:r>
            <a:r>
              <a:rPr lang="en-US" u="sng" dirty="0"/>
              <a:t>b)</a:t>
            </a:r>
            <a:r>
              <a:rPr lang="en-US" dirty="0"/>
              <a:t>.</a:t>
            </a:r>
          </a:p>
          <a:p>
            <a:pPr defTabSz="984978">
              <a:defRPr/>
            </a:pPr>
            <a:endParaRPr lang="en-US" dirty="0"/>
          </a:p>
          <a:p>
            <a:pPr defTabSz="984978">
              <a:defRPr/>
            </a:pPr>
            <a:r>
              <a:rPr lang="en-US" dirty="0"/>
              <a:t>The diverse needs and priorities of the varying stakeholders creates an environment of chaos where coordination is staying out of the way of the other, rather than working together to solve common problems. </a:t>
            </a:r>
          </a:p>
          <a:p>
            <a:endParaRPr lang="en-US" dirty="0"/>
          </a:p>
          <a:p>
            <a:endParaRPr lang="en-US" dirty="0"/>
          </a:p>
        </p:txBody>
      </p:sp>
      <p:sp>
        <p:nvSpPr>
          <p:cNvPr id="4" name="Slide Number Placeholder 3"/>
          <p:cNvSpPr>
            <a:spLocks noGrp="1"/>
          </p:cNvSpPr>
          <p:nvPr>
            <p:ph type="sldNum" sz="quarter" idx="10"/>
          </p:nvPr>
        </p:nvSpPr>
        <p:spPr/>
        <p:txBody>
          <a:bodyPr/>
          <a:lstStyle/>
          <a:p>
            <a:pPr defTabSz="966612">
              <a:defRPr/>
            </a:pPr>
            <a:fld id="{4D9D1380-07AD-4EBA-8D6E-5E3A732CF5C6}" type="slidenum">
              <a:rPr lang="en-US">
                <a:solidFill>
                  <a:prstClr val="black"/>
                </a:solidFill>
                <a:latin typeface="Calibri" panose="020F0502020204030204"/>
              </a:rPr>
              <a:pPr defTabSz="966612">
                <a:defRPr/>
              </a:pPr>
              <a:t>11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26984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sz="1300" i="1" dirty="0">
                <a:hlinkClick r:id="rId3" action="ppaction://hlinkfile"/>
              </a:rPr>
              <a:t>file:///C:\Users\Biko\Dropbox\PhD\Research\Models\SUMO\DVRPC\TAZ\Traffic_Count_TAZ_SpatialJoin_1.xlsx</a:t>
            </a:r>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75</a:t>
            </a:fld>
            <a:endParaRPr lang="en-US">
              <a:solidFill>
                <a:prstClr val="black"/>
              </a:solidFill>
              <a:latin typeface="Calibri" panose="020F0502020204030204"/>
            </a:endParaRPr>
          </a:p>
        </p:txBody>
      </p:sp>
    </p:spTree>
    <p:extLst>
      <p:ext uri="{BB962C8B-B14F-4D97-AF65-F5344CB8AC3E}">
        <p14:creationId xmlns:p14="http://schemas.microsoft.com/office/powerpoint/2010/main" val="1480843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defTabSz="966612">
              <a:defRPr/>
            </a:pPr>
            <a:r>
              <a:rPr lang="en-US" sz="1300" b="1" u="sng">
                <a:solidFill>
                  <a:schemeClr val="accent1"/>
                </a:solidFill>
              </a:rPr>
              <a:t>Contacted </a:t>
            </a:r>
            <a:r>
              <a:rPr lang="en-US" sz="1300" b="1" u="sng" dirty="0">
                <a:solidFill>
                  <a:schemeClr val="accent1"/>
                </a:solidFill>
              </a:rPr>
              <a:t>DR. RYERSON (@UPENN) to see if she can use VISUM to generate the TAZ to TAZ O/D Matrix. </a:t>
            </a:r>
          </a:p>
          <a:p>
            <a:r>
              <a:rPr lang="en-US" dirty="0"/>
              <a:t>	-No response yet</a:t>
            </a:r>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79</a:t>
            </a:fld>
            <a:endParaRPr lang="en-US">
              <a:solidFill>
                <a:prstClr val="black"/>
              </a:solidFill>
              <a:latin typeface="Calibri" panose="020F0502020204030204"/>
            </a:endParaRPr>
          </a:p>
        </p:txBody>
      </p:sp>
    </p:spTree>
    <p:extLst>
      <p:ext uri="{BB962C8B-B14F-4D97-AF65-F5344CB8AC3E}">
        <p14:creationId xmlns:p14="http://schemas.microsoft.com/office/powerpoint/2010/main" val="2688514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720725"/>
            <a:ext cx="2701925"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5A6BD1-1A05-4620-BDDE-7E9B037B3939}" type="slidenum">
              <a:rPr lang="en-US" smtClean="0"/>
              <a:pPr/>
              <a:t>81</a:t>
            </a:fld>
            <a:endParaRPr lang="en-US" dirty="0"/>
          </a:p>
        </p:txBody>
      </p:sp>
    </p:spTree>
    <p:extLst>
      <p:ext uri="{BB962C8B-B14F-4D97-AF65-F5344CB8AC3E}">
        <p14:creationId xmlns:p14="http://schemas.microsoft.com/office/powerpoint/2010/main" val="272663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sz="1300" dirty="0"/>
              <a:t>Hooper, R., Armitage, R., Gallagher, A., &amp; Osorio, T. (2009). Whole-life infrastructure asset management: good practice guide for civil infrastructure. </a:t>
            </a:r>
            <a:r>
              <a:rPr lang="en-US" sz="1300" i="1" dirty="0"/>
              <a:t>Construction Industry Research and Information Association report C</a:t>
            </a:r>
            <a:r>
              <a:rPr lang="en-US" sz="1300" dirty="0"/>
              <a:t>, </a:t>
            </a:r>
            <a:r>
              <a:rPr lang="en-US" sz="1300" i="1" dirty="0"/>
              <a:t>677</a:t>
            </a:r>
            <a:r>
              <a:rPr lang="en-US" sz="1300" dirty="0"/>
              <a:t>.</a:t>
            </a:r>
          </a:p>
          <a:p>
            <a:endParaRPr lang="en-US" sz="1300" dirty="0"/>
          </a:p>
          <a:p>
            <a:pPr defTabSz="966612">
              <a:defRPr/>
            </a:pPr>
            <a:r>
              <a:rPr lang="en-US" sz="1300" dirty="0"/>
              <a:t>Properly timed and coordinated routine and preservation activities can help extend the time period between 5 and 6</a:t>
            </a:r>
          </a:p>
          <a:p>
            <a:endParaRPr lang="en-US" dirty="0"/>
          </a:p>
        </p:txBody>
      </p:sp>
      <p:sp>
        <p:nvSpPr>
          <p:cNvPr id="4" name="Slide Number Placeholder 3"/>
          <p:cNvSpPr>
            <a:spLocks noGrp="1"/>
          </p:cNvSpPr>
          <p:nvPr>
            <p:ph type="sldNum" sz="quarter" idx="10"/>
          </p:nvPr>
        </p:nvSpPr>
        <p:spPr/>
        <p:txBody>
          <a:bodyPr/>
          <a:lstStyle/>
          <a:p>
            <a:pPr defTabSz="966612">
              <a:defRPr/>
            </a:pPr>
            <a:fld id="{EFEAA174-3D5C-4FC1-A672-6DF6E1B41D27}" type="slidenum">
              <a:rPr lang="en-US">
                <a:solidFill>
                  <a:prstClr val="black"/>
                </a:solidFill>
                <a:latin typeface="Calibri" panose="020F0502020204030204"/>
              </a:rPr>
              <a:pPr defTabSz="966612">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27757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https://www.fhwa.dot.gov/fastact/summary.cfm </a:t>
            </a:r>
            <a:r>
              <a:rPr lang="en-US" sz="1300" b="1" dirty="0"/>
              <a:t>Surface Transportation Block Grant Program [1109]</a:t>
            </a:r>
            <a:endParaRPr lang="en-US" dirty="0"/>
          </a:p>
        </p:txBody>
      </p:sp>
      <p:sp>
        <p:nvSpPr>
          <p:cNvPr id="4" name="Slide Number Placeholder 3"/>
          <p:cNvSpPr>
            <a:spLocks noGrp="1"/>
          </p:cNvSpPr>
          <p:nvPr>
            <p:ph type="sldNum" sz="quarter" idx="10"/>
          </p:nvPr>
        </p:nvSpPr>
        <p:spPr/>
        <p:txBody>
          <a:bodyPr/>
          <a:lstStyle/>
          <a:p>
            <a:pPr defTabSz="966612">
              <a:defRPr/>
            </a:pPr>
            <a:fld id="{70695C42-9D9D-4713-B4C8-E42FD22AB707}" type="slidenum">
              <a:rPr lang="en-US">
                <a:solidFill>
                  <a:prstClr val="black"/>
                </a:solidFill>
                <a:latin typeface="Calibri" panose="020F0502020204030204"/>
              </a:rPr>
              <a:pPr defTabSz="966612">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1755871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31521" y="4620577"/>
            <a:ext cx="5852159" cy="3780473"/>
          </a:xfrm>
          <a:prstGeom prst="rect">
            <a:avLst/>
          </a:prstGeom>
        </p:spPr>
        <p:txBody>
          <a:bodyPr lIns="96645" tIns="96645" rIns="96645" bIns="96645" anchor="t" anchorCtr="0">
            <a:noAutofit/>
          </a:bodyPr>
          <a:lstStyle/>
          <a:p>
            <a:r>
              <a:rPr lang="en-US" dirty="0"/>
              <a:t>https://www.youtube.com/watch?v=EoifrJNShQg&amp;feature=youtu.be – SEPTA assets moving – full day</a:t>
            </a:r>
          </a:p>
          <a:p>
            <a:r>
              <a:rPr lang="en-US" sz="1300" dirty="0"/>
              <a:t>strategic approach - a systematic process that takes</a:t>
            </a:r>
          </a:p>
          <a:p>
            <a:r>
              <a:rPr lang="en-US" sz="1300" dirty="0"/>
              <a:t>a long-term view</a:t>
            </a:r>
          </a:p>
          <a:p>
            <a:r>
              <a:rPr lang="en-US" sz="1300" dirty="0"/>
              <a:t>l&gt; whole of life - the whole-life/life cycle of an asset is considered</a:t>
            </a:r>
          </a:p>
          <a:p>
            <a:r>
              <a:rPr lang="en-US" sz="1300" dirty="0"/>
              <a:t>l&gt; </a:t>
            </a:r>
            <a:r>
              <a:rPr lang="en-US" sz="1300" dirty="0" err="1"/>
              <a:t>optimisation</a:t>
            </a:r>
            <a:r>
              <a:rPr lang="en-US" sz="1300" dirty="0"/>
              <a:t> - </a:t>
            </a:r>
            <a:r>
              <a:rPr lang="en-US" sz="1300" dirty="0" err="1"/>
              <a:t>maximising</a:t>
            </a:r>
            <a:r>
              <a:rPr lang="en-US" sz="1300" dirty="0"/>
              <a:t> benefits by balancing competing demands</a:t>
            </a:r>
          </a:p>
          <a:p>
            <a:r>
              <a:rPr lang="en-US" sz="1300" dirty="0"/>
              <a:t>l&gt; resource allocation - allocation of resources based on asset needs</a:t>
            </a:r>
          </a:p>
          <a:p>
            <a:r>
              <a:rPr lang="en-US" sz="1300" dirty="0"/>
              <a:t>l&gt; customer focus - explicit consideration of customer expectations.</a:t>
            </a:r>
          </a:p>
          <a:p>
            <a:pPr defTabSz="966612">
              <a:defRPr/>
            </a:pPr>
            <a:r>
              <a:rPr lang="en-US" sz="1300" dirty="0"/>
              <a:t>Hooper, R., Armitage, R., Gallagher, A., &amp; Osorio, T. (2009). Whole-life infrastructure asset management: good practice guide for civil infrastructure. </a:t>
            </a:r>
            <a:r>
              <a:rPr lang="en-US" sz="1300" i="1" dirty="0"/>
              <a:t>Construction Industry Research and Information Association report C</a:t>
            </a:r>
            <a:r>
              <a:rPr lang="en-US" sz="1300" dirty="0"/>
              <a:t>, </a:t>
            </a:r>
            <a:r>
              <a:rPr lang="en-US" sz="1300" i="1" dirty="0"/>
              <a:t>677</a:t>
            </a:r>
            <a:r>
              <a:rPr lang="en-US" sz="1300" dirty="0"/>
              <a:t>.</a:t>
            </a:r>
            <a:endParaRPr lang="en-US" dirty="0"/>
          </a:p>
          <a:p>
            <a:endParaRPr dirty="0"/>
          </a:p>
        </p:txBody>
      </p:sp>
      <p:sp>
        <p:nvSpPr>
          <p:cNvPr id="108" name="Shape 108"/>
          <p:cNvSpPr>
            <a:spLocks noGrp="1" noRot="1" noChangeAspect="1"/>
          </p:cNvSpPr>
          <p:nvPr>
            <p:ph type="sldImg" idx="2"/>
          </p:nvPr>
        </p:nvSpPr>
        <p:spPr>
          <a:xfrm>
            <a:off x="2443163" y="1200150"/>
            <a:ext cx="2428875" cy="32400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77899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http://onlinepubs.trb.org/onlinepubs/nchrp/nchrp_rpt_551.pdf</a:t>
            </a:r>
          </a:p>
          <a:p>
            <a:r>
              <a:rPr lang="en-US" dirty="0"/>
              <a:t>Structured Feedback Process—An example of a structured approach is contained within Florida DOT’s asset management process, which is referred to as a “Continuous Cycle Approach” (Figure 4). Plans and policies are established through the Florida Transportation Plan and the </a:t>
            </a:r>
            <a:r>
              <a:rPr lang="en-US" dirty="0" err="1"/>
              <a:t>ShortRange</a:t>
            </a:r>
            <a:r>
              <a:rPr lang="en-US" dirty="0"/>
              <a:t> Component. Financial polices are established in the Program and Resource Plan. Five-year projects are programmed in the Five-Year Work Program, and, finally, performance is measured. The results of the performance monitoring affect the development of long- and shortrange plans through adjustment of policies.</a:t>
            </a:r>
          </a:p>
        </p:txBody>
      </p:sp>
      <p:sp>
        <p:nvSpPr>
          <p:cNvPr id="4" name="Slide Number Placeholder 3"/>
          <p:cNvSpPr>
            <a:spLocks noGrp="1"/>
          </p:cNvSpPr>
          <p:nvPr>
            <p:ph type="sldNum" sz="quarter" idx="10"/>
          </p:nvPr>
        </p:nvSpPr>
        <p:spPr/>
        <p:txBody>
          <a:bodyPr/>
          <a:lstStyle/>
          <a:p>
            <a:fld id="{EDC0DF71-E1A8-4735-BF56-B3219C661E98}" type="slidenum">
              <a:rPr lang="en-US" smtClean="0"/>
              <a:t>20</a:t>
            </a:fld>
            <a:endParaRPr lang="en-US"/>
          </a:p>
        </p:txBody>
      </p:sp>
    </p:spTree>
    <p:extLst>
      <p:ext uri="{BB962C8B-B14F-4D97-AF65-F5344CB8AC3E}">
        <p14:creationId xmlns:p14="http://schemas.microsoft.com/office/powerpoint/2010/main" val="169665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22</a:t>
            </a:fld>
            <a:endParaRPr lang="en-US"/>
          </a:p>
        </p:txBody>
      </p:sp>
    </p:spTree>
    <p:extLst>
      <p:ext uri="{BB962C8B-B14F-4D97-AF65-F5344CB8AC3E}">
        <p14:creationId xmlns:p14="http://schemas.microsoft.com/office/powerpoint/2010/main" val="3489461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https://www.fhwa.dot.gov/asset/tamp/workplan.pdf</a:t>
            </a:r>
            <a:r>
              <a:rPr lang="en-US" dirty="0"/>
              <a:t> </a:t>
            </a:r>
          </a:p>
        </p:txBody>
      </p:sp>
      <p:sp>
        <p:nvSpPr>
          <p:cNvPr id="4" name="Slide Number Placeholder 3"/>
          <p:cNvSpPr>
            <a:spLocks noGrp="1"/>
          </p:cNvSpPr>
          <p:nvPr>
            <p:ph type="sldNum" sz="quarter" idx="10"/>
          </p:nvPr>
        </p:nvSpPr>
        <p:spPr/>
        <p:txBody>
          <a:bodyPr/>
          <a:lstStyle/>
          <a:p>
            <a:fld id="{EDC0DF71-E1A8-4735-BF56-B3219C661E98}" type="slidenum">
              <a:rPr lang="en-US" smtClean="0"/>
              <a:t>23</a:t>
            </a:fld>
            <a:endParaRPr lang="en-US"/>
          </a:p>
        </p:txBody>
      </p:sp>
    </p:spTree>
    <p:extLst>
      <p:ext uri="{BB962C8B-B14F-4D97-AF65-F5344CB8AC3E}">
        <p14:creationId xmlns:p14="http://schemas.microsoft.com/office/powerpoint/2010/main" val="1274126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96484"/>
            <a:ext cx="5143500" cy="3183467"/>
          </a:xfrm>
        </p:spPr>
        <p:txBody>
          <a:bodyPr anchor="b"/>
          <a:lstStyle>
            <a:lvl1pPr algn="ctr">
              <a:defRPr sz="3375">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350">
                <a:latin typeface="Times New Roman" panose="02020603050405020304" pitchFamily="18" charset="0"/>
                <a:cs typeface="Times New Roman" panose="02020603050405020304" pitchFamily="18"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489931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3507458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6" y="486834"/>
            <a:ext cx="1478756" cy="77491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7"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4260979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96484"/>
            <a:ext cx="5143500" cy="3183467"/>
          </a:xfrm>
        </p:spPr>
        <p:txBody>
          <a:bodyPr anchor="b"/>
          <a:lstStyle>
            <a:lvl1pPr algn="ctr">
              <a:defRPr sz="3375">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350">
                <a:latin typeface="Times New Roman" panose="02020603050405020304" pitchFamily="18" charset="0"/>
                <a:cs typeface="Times New Roman" panose="02020603050405020304" pitchFamily="18"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1752108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6858000" cy="777241"/>
          </a:xfrm>
        </p:spPr>
        <p:txBody>
          <a:bodyPr>
            <a:noAutofit/>
          </a:bodyPr>
          <a:lstStyle>
            <a:lvl1pPr>
              <a:defRPr sz="2025">
                <a:solidFill>
                  <a:schemeClr val="bg1"/>
                </a:solidFill>
                <a:latin typeface="+mj-lt"/>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71488" y="1551297"/>
            <a:ext cx="5915025" cy="5801784"/>
          </a:xfrm>
        </p:spPr>
        <p:txBody>
          <a:bodyPr/>
          <a:lstStyle>
            <a:lvl1pPr>
              <a:defRPr>
                <a:latin typeface="+mn-lt"/>
                <a:cs typeface="Times New Roman" panose="02020603050405020304" pitchFamily="18" charset="0"/>
              </a:defRPr>
            </a:lvl1pPr>
            <a:lvl2pPr>
              <a:defRPr>
                <a:latin typeface="+mn-lt"/>
                <a:cs typeface="Times New Roman" panose="02020603050405020304" pitchFamily="18" charset="0"/>
              </a:defRPr>
            </a:lvl2pPr>
            <a:lvl3pPr>
              <a:defRPr>
                <a:latin typeface="+mn-lt"/>
                <a:cs typeface="Times New Roman" panose="02020603050405020304" pitchFamily="18" charset="0"/>
              </a:defRPr>
            </a:lvl3pPr>
            <a:lvl4pPr>
              <a:defRPr>
                <a:latin typeface="+mn-lt"/>
                <a:cs typeface="Times New Roman" panose="02020603050405020304" pitchFamily="18" charset="0"/>
              </a:defRPr>
            </a:lvl4pPr>
            <a:lvl5pPr>
              <a:defRPr>
                <a:latin typeface="+mn-lt"/>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1898183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2"/>
            <a:ext cx="5915025" cy="3803649"/>
          </a:xfrm>
        </p:spPr>
        <p:txBody>
          <a:bodyPr anchor="b"/>
          <a:lstStyle>
            <a:lvl1pPr>
              <a:defRPr sz="3375">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467916" y="6119285"/>
            <a:ext cx="5915025" cy="2000249"/>
          </a:xfrm>
        </p:spPr>
        <p:txBody>
          <a:bodyPr/>
          <a:lstStyle>
            <a:lvl1pPr marL="0" indent="0">
              <a:buNone/>
              <a:defRPr sz="1350">
                <a:solidFill>
                  <a:schemeClr val="tx1">
                    <a:tint val="75000"/>
                  </a:schemeClr>
                </a:solidFill>
                <a:latin typeface="Times New Roman" panose="02020603050405020304" pitchFamily="18" charset="0"/>
                <a:cs typeface="Times New Roman" panose="02020603050405020304" pitchFamily="18" charset="0"/>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4196684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207364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4"/>
            <a:ext cx="5915025" cy="1767417"/>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350" b="1">
                <a:latin typeface="Times New Roman" panose="02020603050405020304" pitchFamily="18" charset="0"/>
                <a:cs typeface="Times New Roman" panose="02020603050405020304" pitchFamily="18"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350" b="1">
                <a:latin typeface="Times New Roman" panose="02020603050405020304" pitchFamily="18" charset="0"/>
                <a:cs typeface="Times New Roman" panose="02020603050405020304" pitchFamily="18"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451065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117419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18730388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3" cy="21336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1316567"/>
            <a:ext cx="3471863" cy="6498167"/>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743200"/>
            <a:ext cx="221188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144061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6858000" cy="777241"/>
          </a:xfrm>
        </p:spPr>
        <p:txBody>
          <a:bodyPr anchor="b" anchorCtr="0">
            <a:noAutofit/>
          </a:bodyPr>
          <a:lstStyle>
            <a:lvl1pPr>
              <a:defRPr sz="2400">
                <a:solidFill>
                  <a:schemeClr val="bg1"/>
                </a:solidFill>
                <a:latin typeface="+mj-lt"/>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71488" y="1551297"/>
            <a:ext cx="5915025" cy="5801784"/>
          </a:xfrm>
        </p:spPr>
        <p:txBody>
          <a:bodyPr>
            <a:noAutofit/>
          </a:bodyPr>
          <a:lstStyle>
            <a:lvl1pPr>
              <a:defRPr>
                <a:latin typeface="+mn-lt"/>
                <a:cs typeface="Times New Roman" panose="02020603050405020304" pitchFamily="18" charset="0"/>
              </a:defRPr>
            </a:lvl1pPr>
            <a:lvl2pPr>
              <a:defRPr>
                <a:latin typeface="+mn-lt"/>
                <a:cs typeface="Times New Roman" panose="02020603050405020304" pitchFamily="18" charset="0"/>
              </a:defRPr>
            </a:lvl2pPr>
            <a:lvl3pPr>
              <a:defRPr>
                <a:latin typeface="+mn-lt"/>
                <a:cs typeface="Times New Roman" panose="02020603050405020304" pitchFamily="18" charset="0"/>
              </a:defRPr>
            </a:lvl3pPr>
            <a:lvl4pPr>
              <a:defRPr>
                <a:latin typeface="+mn-lt"/>
                <a:cs typeface="Times New Roman" panose="02020603050405020304" pitchFamily="18" charset="0"/>
              </a:defRPr>
            </a:lvl4pPr>
            <a:lvl5pPr>
              <a:defRPr>
                <a:latin typeface="+mn-lt"/>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2627678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3" cy="21336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1316567"/>
            <a:ext cx="3471863" cy="6498167"/>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dirty="0"/>
              <a:t>Click icon to add picture</a:t>
            </a:r>
          </a:p>
        </p:txBody>
      </p:sp>
      <p:sp>
        <p:nvSpPr>
          <p:cNvPr id="4" name="Text Placeholder 3"/>
          <p:cNvSpPr>
            <a:spLocks noGrp="1"/>
          </p:cNvSpPr>
          <p:nvPr>
            <p:ph type="body" sz="half" idx="2"/>
          </p:nvPr>
        </p:nvSpPr>
        <p:spPr>
          <a:xfrm>
            <a:off x="472381" y="2743200"/>
            <a:ext cx="221188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156296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068007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6" y="486834"/>
            <a:ext cx="1478756" cy="77491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7"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538459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2"/>
            <a:ext cx="5915025" cy="3803649"/>
          </a:xfrm>
        </p:spPr>
        <p:txBody>
          <a:bodyPr anchor="b"/>
          <a:lstStyle>
            <a:lvl1pPr>
              <a:defRPr sz="3375">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467916" y="6119285"/>
            <a:ext cx="5915025" cy="2000249"/>
          </a:xfrm>
        </p:spPr>
        <p:txBody>
          <a:bodyPr/>
          <a:lstStyle>
            <a:lvl1pPr marL="0" indent="0">
              <a:buNone/>
              <a:defRPr sz="1350">
                <a:solidFill>
                  <a:schemeClr val="tx1">
                    <a:tint val="75000"/>
                  </a:schemeClr>
                </a:solidFill>
                <a:latin typeface="Times New Roman" panose="02020603050405020304" pitchFamily="18" charset="0"/>
                <a:cs typeface="Times New Roman" panose="02020603050405020304" pitchFamily="18" charset="0"/>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358059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790655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4"/>
            <a:ext cx="5915025" cy="1767417"/>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350" b="1">
                <a:latin typeface="Times New Roman" panose="02020603050405020304" pitchFamily="18" charset="0"/>
                <a:cs typeface="Times New Roman" panose="02020603050405020304" pitchFamily="18"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350" b="1">
                <a:latin typeface="Times New Roman" panose="02020603050405020304" pitchFamily="18" charset="0"/>
                <a:cs typeface="Times New Roman" panose="02020603050405020304" pitchFamily="18"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604D5B7-B4F5-4175-9E9F-BC5CAFD74702}" type="datetimeFigureOut">
              <a:rPr lang="en-US" smtClean="0"/>
              <a:t>2/15/2018</a:t>
            </a:fld>
            <a:endParaRPr lang="en-US" dirty="0"/>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173901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5915025" cy="720091"/>
          </a:xfrm>
        </p:spPr>
        <p:txBody>
          <a:bodyPr anchor="b">
            <a:normAutofit/>
          </a:bodyPr>
          <a:lstStyle>
            <a:lvl1pPr>
              <a:defRPr sz="2400">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7EE15D9-EC51-4EA4-BBFF-747D369215C1}" type="slidenum">
              <a:rPr lang="en-US" smtClean="0"/>
              <a:t>‹#›</a:t>
            </a:fld>
            <a:endParaRPr lang="en-US" dirty="0"/>
          </a:p>
        </p:txBody>
      </p:sp>
      <p:sp>
        <p:nvSpPr>
          <p:cNvPr id="6" name="TextBox 5">
            <a:extLst>
              <a:ext uri="{FF2B5EF4-FFF2-40B4-BE49-F238E27FC236}">
                <a16:creationId xmlns:a16="http://schemas.microsoft.com/office/drawing/2014/main" id="{36615224-8094-4F48-BA1F-859110C59BAD}"/>
              </a:ext>
            </a:extLst>
          </p:cNvPr>
          <p:cNvSpPr txBox="1"/>
          <p:nvPr userDrawn="1"/>
        </p:nvSpPr>
        <p:spPr>
          <a:xfrm>
            <a:off x="154546" y="1236372"/>
            <a:ext cx="6439437" cy="6761408"/>
          </a:xfrm>
          <a:prstGeom prst="rect">
            <a:avLst/>
          </a:prstGeom>
          <a:noFill/>
        </p:spPr>
        <p:txBody>
          <a:bodyPr wrap="square" lIns="45720" tIns="0" rIns="0" bIns="0" rtlCol="0">
            <a:noAutofit/>
          </a:bodyPr>
          <a:lstStyle/>
          <a:p>
            <a:endParaRPr lang="en-US" sz="1600" dirty="0">
              <a:cs typeface="Times New Roman" panose="02020603050405020304" pitchFamily="18" charset="0"/>
            </a:endParaRPr>
          </a:p>
        </p:txBody>
      </p:sp>
    </p:spTree>
    <p:extLst>
      <p:ext uri="{BB962C8B-B14F-4D97-AF65-F5344CB8AC3E}">
        <p14:creationId xmlns:p14="http://schemas.microsoft.com/office/powerpoint/2010/main" val="4179928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846008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3" cy="21336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1316567"/>
            <a:ext cx="3471863" cy="6498167"/>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743200"/>
            <a:ext cx="221188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88796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3" cy="21336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1316567"/>
            <a:ext cx="3471863" cy="6498167"/>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p:cNvSpPr>
            <a:spLocks noGrp="1"/>
          </p:cNvSpPr>
          <p:nvPr>
            <p:ph type="dt" sz="half" idx="10"/>
          </p:nvPr>
        </p:nvSpPr>
        <p:spPr/>
        <p:txBody>
          <a:bodyPr/>
          <a:lstStyle/>
          <a:p>
            <a:fld id="{3604D5B7-B4F5-4175-9E9F-BC5CAFD74702}" type="datetimeFigureOut">
              <a:rPr lang="en-US" smtClean="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EE15D9-EC51-4EA4-BBFF-747D369215C1}" type="slidenum">
              <a:rPr lang="en-US" smtClean="0"/>
              <a:t>‹#›</a:t>
            </a:fld>
            <a:endParaRPr lang="en-US" dirty="0"/>
          </a:p>
        </p:txBody>
      </p:sp>
    </p:spTree>
    <p:extLst>
      <p:ext uri="{BB962C8B-B14F-4D97-AF65-F5344CB8AC3E}">
        <p14:creationId xmlns:p14="http://schemas.microsoft.com/office/powerpoint/2010/main" val="280126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4"/>
            <a:ext cx="5915025" cy="17674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8475134"/>
            <a:ext cx="1543050" cy="486833"/>
          </a:xfrm>
          <a:prstGeom prst="rect">
            <a:avLst/>
          </a:prstGeom>
        </p:spPr>
        <p:txBody>
          <a:bodyPr vert="horz" lIns="91440" tIns="45720" rIns="91440" bIns="45720" rtlCol="0" anchor="ctr"/>
          <a:lstStyle>
            <a:lvl1pPr algn="l">
              <a:defRPr sz="675">
                <a:solidFill>
                  <a:schemeClr val="tx1">
                    <a:tint val="75000"/>
                  </a:schemeClr>
                </a:solidFill>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3"/>
          </p:nvPr>
        </p:nvSpPr>
        <p:spPr>
          <a:xfrm>
            <a:off x="2271713" y="8475134"/>
            <a:ext cx="2314575" cy="486833"/>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4"/>
            <a:ext cx="1543050" cy="486833"/>
          </a:xfrm>
          <a:prstGeom prst="rect">
            <a:avLst/>
          </a:prstGeom>
        </p:spPr>
        <p:txBody>
          <a:bodyPr vert="horz" lIns="91440" tIns="45720" rIns="91440" bIns="45720" rtlCol="0" anchor="ctr"/>
          <a:lstStyle>
            <a:lvl1pPr algn="r">
              <a:defRPr sz="675">
                <a:solidFill>
                  <a:schemeClr val="tx1">
                    <a:tint val="75000"/>
                  </a:schemeClr>
                </a:solidFill>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8995183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4"/>
            <a:ext cx="5915025" cy="1767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8475134"/>
            <a:ext cx="1543050" cy="486833"/>
          </a:xfrm>
          <a:prstGeom prst="rect">
            <a:avLst/>
          </a:prstGeom>
        </p:spPr>
        <p:txBody>
          <a:bodyPr vert="horz" lIns="91440" tIns="45720" rIns="91440" bIns="45720" rtlCol="0" anchor="ctr"/>
          <a:lstStyle>
            <a:lvl1pPr algn="l">
              <a:defRPr sz="675">
                <a:solidFill>
                  <a:schemeClr val="tx1">
                    <a:tint val="75000"/>
                  </a:schemeClr>
                </a:solidFill>
              </a:defRPr>
            </a:lvl1pPr>
          </a:lstStyle>
          <a:p>
            <a:fld id="{3604D5B7-B4F5-4175-9E9F-BC5CAFD74702}" type="datetimeFigureOut">
              <a:rPr lang="en-US" smtClean="0"/>
              <a:t>2/15/2018</a:t>
            </a:fld>
            <a:endParaRPr lang="en-US" dirty="0"/>
          </a:p>
        </p:txBody>
      </p:sp>
      <p:sp>
        <p:nvSpPr>
          <p:cNvPr id="5" name="Footer Placeholder 4"/>
          <p:cNvSpPr>
            <a:spLocks noGrp="1"/>
          </p:cNvSpPr>
          <p:nvPr>
            <p:ph type="ftr" sz="quarter" idx="3"/>
          </p:nvPr>
        </p:nvSpPr>
        <p:spPr>
          <a:xfrm>
            <a:off x="2271713" y="8475134"/>
            <a:ext cx="2314575" cy="486833"/>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4"/>
            <a:ext cx="1543050" cy="486833"/>
          </a:xfrm>
          <a:prstGeom prst="rect">
            <a:avLst/>
          </a:prstGeom>
        </p:spPr>
        <p:txBody>
          <a:bodyPr vert="horz" lIns="91440" tIns="45720" rIns="91440" bIns="45720" rtlCol="0" anchor="ctr"/>
          <a:lstStyle>
            <a:lvl1pPr algn="r">
              <a:defRPr sz="675">
                <a:solidFill>
                  <a:schemeClr val="tx1">
                    <a:tint val="75000"/>
                  </a:schemeClr>
                </a:solidFill>
              </a:defRPr>
            </a:lvl1pPr>
          </a:lstStyle>
          <a:p>
            <a:fld id="{C7EE15D9-EC51-4EA4-BBFF-747D369215C1}" type="slidenum">
              <a:rPr lang="en-US" smtClean="0"/>
              <a:t>‹#›</a:t>
            </a:fld>
            <a:endParaRPr lang="en-US" dirty="0"/>
          </a:p>
        </p:txBody>
      </p:sp>
    </p:spTree>
    <p:extLst>
      <p:ext uri="{BB962C8B-B14F-4D97-AF65-F5344CB8AC3E}">
        <p14:creationId xmlns:p14="http://schemas.microsoft.com/office/powerpoint/2010/main" val="37996468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cUXh-hYN6oM&amp;index=1&amp;list=PLhCPG3V68yV6-1gPGXmScnJl30gcxF96U&amp;t=777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fhwa.dot.gov/asset/"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dropbox.com/s/7fp49e4lquv3fbl/SUMO-TRASMG-FLOW_CHART.pdf?dl=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dropbox.com/s/5rnq9ykfqymrxc2/Theatrical%20Capacity%20of%20Roadways.pptx?dl=0"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pavementinteractive.org/equivalent-single-axle-loa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umo.dlr.de/wiki/Car-Following-Model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ropbox.com/s/two8hhlsyc6u1te/National%20Performance%20Management%20Measures;%20Assessing%20Pavement%20Condition%20for%20the%20National%20Highway%20Performance%20Program%20and%20Bridge%20Condition%20for%20the%20National%20Highway%20Performance%20Program%20-%20FHWA%20-%202017.pdf?dl=0" TargetMode="External"/><Relationship Id="rId2" Type="http://schemas.openxmlformats.org/officeDocument/2006/relationships/hyperlink" Target="https://www.fhwa.dot.gov/asset/tamp/workplan.pdf" TargetMode="Externa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transportationfortomorrow.com/final_report/volume_3_html/technical_issues_papers/paperb571.htm?name=4i_03"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dropbox.com/s/eawiyk3gfrj99qy/Philadelphia%20Department%20of%20Streets%20Asset%20Management%20Implementation%20-%20Spy%20Pond%202012.pdf?dl=0"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umo.dlr.de/wiki/Simulation/Calibrato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www.dvrpc.org/webmaps/TrafficCounts/" TargetMode="External"/><Relationship Id="rId4" Type="http://schemas.openxmlformats.org/officeDocument/2006/relationships/hyperlink" Target="https://www.dropbox.com/s/h7y28db3f12calv/DVRPC%20Traffic%20Counts%20For%20Net%20OSM%202%20-%20V-3%209.1.xlsb.xlsx?dl=0"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dropbox.com/s/ozdpx0tgm08aety/PhD%20TAMP%20Framework%201.30.18.pptx?dl=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fhwa.dot.gov/asset/plans.cfm"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hyperlink" Target="http://www.openstreetmap.org/export#map=13/39.9623/-75.2103"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github.com/wsbiko/PhD_Modeling"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6.xml"/><Relationship Id="rId1" Type="http://schemas.openxmlformats.org/officeDocument/2006/relationships/video" Target="https://www.youtube.com/embed/Gkyt9cWiRSU" TargetMode="External"/><Relationship Id="rId4" Type="http://schemas.openxmlformats.org/officeDocument/2006/relationships/hyperlink" Target="https://youtu.be/Gkyt9cWiRSU"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dropbox.com/s/two8hhlsyc6u1te/National%20Performance%20Management%20Measures;%20Assessing%20Pavement%20Condition%20for%20the%20National%20Highway%20Performance%20Program%20and%20Bridge%20Condition%20for%20the%20National%20Highway%20Performance%20Program%20-%20FHWA%20-%202017.pdf?dl=0" TargetMode="External"/><Relationship Id="rId2" Type="http://schemas.openxmlformats.org/officeDocument/2006/relationships/hyperlink" Target="https://www.fhwa.dot.gov/asset/tamp/workplan.pdf" TargetMode="Externa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transportationfortomorrow.com/final_report/volume_3_html/technical_issues_papers/paperb571.htm?name=4i_03"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umo.dlr.de/wiki/Simulation/Calibrator#Building_a_scenario_without_knowledge_of_routes.2C_based_on_flow_measuremen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file:///C:\Users\Biko\Dropbox\PhD\Research\Models\SUMO\DVRPC\Traffic%20Counts\Counts%20OSM%202%20-%20V-2\DVRPC%20Traffic%20Counts%20For%20Net%20OSM%202%20-%20V-2_D.xlsm" TargetMode="External"/><Relationship Id="rId4" Type="http://schemas.openxmlformats.org/officeDocument/2006/relationships/hyperlink" Target="file:///C:\Users\Biko\Dropbox\PhD\Research\Models\SUMO\DVRPC\Traffic%20Counts\33rd%20and%20Market%20Counts.xlsx"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www.dropbox.com/s/709opumzrtlf6ys/GIS_TAZ_to_TAZ_All.png?dl=0"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umo.dlr.de/wiki/Basics/Notation#Referenced_Data_Types" TargetMode="Externa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hyperlink" Target="http://sumo.dlr.de/wiki/SUMO#Processing"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www.dvrpc.org/reports/13021.pdf"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2" Type="http://schemas.openxmlformats.org/officeDocument/2006/relationships/hyperlink" Target="http://weima171.com/docs/WO004_final.pdf"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vision-traffic.ptvgroup.com/en-us/products/ptv-visum/function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youtube.com/watch?v=cUXh-hYN6oM&amp;index=1&amp;list=PLhCPG3V68yV6-1gPGXmScnJl30gcxF96U&amp;t=777s" TargetMode="External"/><Relationship Id="rId5" Type="http://schemas.openxmlformats.org/officeDocument/2006/relationships/image" Target="../media/image8.jpeg"/><Relationship Id="rId4" Type="http://schemas.openxmlformats.org/officeDocument/2006/relationships/hyperlink" Target="http://transportationfortomorrow.com/final_report/volume_3_html/technical_issues_papers/paperb571.htm?name=4i_03" TargetMode="External"/></Relationships>
</file>

<file path=ppt/slides/_rels/slide80.xml.rels><?xml version="1.0" encoding="UTF-8" standalone="yes"?>
<Relationships xmlns="http://schemas.openxmlformats.org/package/2006/relationships"><Relationship Id="rId2" Type="http://schemas.openxmlformats.org/officeDocument/2006/relationships/hyperlink" Target="https://www.dropbox.com/s/5rnq9ykfqymrxc2/Theatrical%20Capacity%20of%20Roadways.pptx?dl=0" TargetMode="Externa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wsbiko/PhD_Model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9833-94F4-4E2B-9725-B17A48DCBBB4}"/>
              </a:ext>
            </a:extLst>
          </p:cNvPr>
          <p:cNvSpPr>
            <a:spLocks noGrp="1"/>
          </p:cNvSpPr>
          <p:nvPr>
            <p:ph type="ctrTitle"/>
          </p:nvPr>
        </p:nvSpPr>
        <p:spPr/>
        <p:txBody>
          <a:bodyPr/>
          <a:lstStyle/>
          <a:p>
            <a:r>
              <a:rPr lang="en-US" dirty="0"/>
              <a:t>PhD Final Model</a:t>
            </a:r>
          </a:p>
        </p:txBody>
      </p:sp>
      <p:sp>
        <p:nvSpPr>
          <p:cNvPr id="3" name="Subtitle 2">
            <a:extLst>
              <a:ext uri="{FF2B5EF4-FFF2-40B4-BE49-F238E27FC236}">
                <a16:creationId xmlns:a16="http://schemas.microsoft.com/office/drawing/2014/main" id="{48A82979-4723-46F7-9446-632B92D8C21C}"/>
              </a:ext>
            </a:extLst>
          </p:cNvPr>
          <p:cNvSpPr>
            <a:spLocks noGrp="1"/>
          </p:cNvSpPr>
          <p:nvPr>
            <p:ph type="subTitle" idx="1"/>
          </p:nvPr>
        </p:nvSpPr>
        <p:spPr/>
        <p:txBody>
          <a:bodyPr/>
          <a:lstStyle/>
          <a:p>
            <a:r>
              <a:rPr lang="en-US" dirty="0"/>
              <a:t>2/14/2018</a:t>
            </a:r>
          </a:p>
          <a:p>
            <a:r>
              <a:rPr lang="en-US" dirty="0"/>
              <a:t>Ben Cohen</a:t>
            </a:r>
          </a:p>
        </p:txBody>
      </p:sp>
    </p:spTree>
    <p:extLst>
      <p:ext uri="{BB962C8B-B14F-4D97-AF65-F5344CB8AC3E}">
        <p14:creationId xmlns:p14="http://schemas.microsoft.com/office/powerpoint/2010/main" val="1830097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2400" dirty="0"/>
              <a:t>Different Ownership Across the Spring Garden Street</a:t>
            </a:r>
          </a:p>
        </p:txBody>
      </p:sp>
      <p:pic>
        <p:nvPicPr>
          <p:cNvPr id="4" name="Picture 3">
            <a:extLst>
              <a:ext uri="{FF2B5EF4-FFF2-40B4-BE49-F238E27FC236}">
                <a16:creationId xmlns:a16="http://schemas.microsoft.com/office/drawing/2014/main" id="{7C74C46F-F710-4D08-9B02-BBD842E57122}"/>
              </a:ext>
            </a:extLst>
          </p:cNvPr>
          <p:cNvPicPr/>
          <p:nvPr/>
        </p:nvPicPr>
        <p:blipFill>
          <a:blip r:embed="rId2"/>
          <a:stretch>
            <a:fillRect/>
          </a:stretch>
        </p:blipFill>
        <p:spPr>
          <a:xfrm rot="5400000">
            <a:off x="-745632" y="2116395"/>
            <a:ext cx="8349263" cy="5670953"/>
          </a:xfrm>
          <a:prstGeom prst="rect">
            <a:avLst/>
          </a:prstGeom>
        </p:spPr>
      </p:pic>
      <p:sp>
        <p:nvSpPr>
          <p:cNvPr id="3" name="TextBox 2">
            <a:extLst>
              <a:ext uri="{FF2B5EF4-FFF2-40B4-BE49-F238E27FC236}">
                <a16:creationId xmlns:a16="http://schemas.microsoft.com/office/drawing/2014/main" id="{F1BBB283-DD1B-4191-810E-C169BB8CB4F0}"/>
              </a:ext>
            </a:extLst>
          </p:cNvPr>
          <p:cNvSpPr txBox="1"/>
          <p:nvPr/>
        </p:nvSpPr>
        <p:spPr>
          <a:xfrm rot="5400000">
            <a:off x="-1714500" y="2616200"/>
            <a:ext cx="3937000" cy="482600"/>
          </a:xfrm>
          <a:prstGeom prst="rect">
            <a:avLst/>
          </a:prstGeom>
          <a:noFill/>
        </p:spPr>
        <p:txBody>
          <a:bodyPr wrap="square" lIns="45720" tIns="0" rIns="0" bIns="0" rtlCol="0">
            <a:noAutofit/>
          </a:bodyPr>
          <a:lstStyle/>
          <a:p>
            <a:r>
              <a:rPr lang="en-US" sz="1600" dirty="0"/>
              <a:t>Viaduct – State Segment Restored 2015</a:t>
            </a:r>
            <a:endParaRPr lang="en-US" sz="2800" b="1" dirty="0">
              <a:cs typeface="Times New Roman" panose="02020603050405020304" pitchFamily="18" charset="0"/>
            </a:endParaRPr>
          </a:p>
        </p:txBody>
      </p:sp>
    </p:spTree>
    <p:extLst>
      <p:ext uri="{BB962C8B-B14F-4D97-AF65-F5344CB8AC3E}">
        <p14:creationId xmlns:p14="http://schemas.microsoft.com/office/powerpoint/2010/main" val="204160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6858000" cy="694481"/>
          </a:xfrm>
        </p:spPr>
        <p:txBody>
          <a:bodyPr anchor="b"/>
          <a:lstStyle/>
          <a:p>
            <a:r>
              <a:rPr lang="en-US" sz="2400" dirty="0">
                <a:latin typeface="+mj-lt"/>
              </a:rPr>
              <a:t>Challenge: Complete Care of a City Street</a:t>
            </a:r>
          </a:p>
        </p:txBody>
      </p:sp>
      <p:grpSp>
        <p:nvGrpSpPr>
          <p:cNvPr id="4" name="Group 3">
            <a:extLst>
              <a:ext uri="{FF2B5EF4-FFF2-40B4-BE49-F238E27FC236}">
                <a16:creationId xmlns:a16="http://schemas.microsoft.com/office/drawing/2014/main" id="{287C76C5-0313-4791-95FF-FEA6355C6B10}"/>
              </a:ext>
            </a:extLst>
          </p:cNvPr>
          <p:cNvGrpSpPr/>
          <p:nvPr/>
        </p:nvGrpSpPr>
        <p:grpSpPr>
          <a:xfrm rot="5400000">
            <a:off x="-523830" y="2499881"/>
            <a:ext cx="8449520" cy="4838723"/>
            <a:chOff x="-593718" y="2025903"/>
            <a:chExt cx="8449520" cy="4838723"/>
          </a:xfrm>
        </p:grpSpPr>
        <p:pic>
          <p:nvPicPr>
            <p:cNvPr id="9" name="Picture 8"/>
            <p:cNvPicPr>
              <a:picLocks noChangeAspect="1"/>
            </p:cNvPicPr>
            <p:nvPr/>
          </p:nvPicPr>
          <p:blipFill rotWithShape="1">
            <a:blip r:embed="rId3"/>
            <a:srcRect b="4372"/>
            <a:stretch/>
          </p:blipFill>
          <p:spPr>
            <a:xfrm>
              <a:off x="-159962" y="2678404"/>
              <a:ext cx="8015761" cy="4186222"/>
            </a:xfrm>
            <a:prstGeom prst="rect">
              <a:avLst/>
            </a:prstGeom>
          </p:spPr>
        </p:pic>
        <p:sp>
          <p:nvSpPr>
            <p:cNvPr id="8" name="Rectangle 7"/>
            <p:cNvSpPr/>
            <p:nvPr/>
          </p:nvSpPr>
          <p:spPr>
            <a:xfrm>
              <a:off x="-593718" y="2025903"/>
              <a:ext cx="8449520" cy="400110"/>
            </a:xfrm>
            <a:prstGeom prst="rect">
              <a:avLst/>
            </a:prstGeom>
          </p:spPr>
          <p:txBody>
            <a:bodyPr wrap="square">
              <a:spAutoFit/>
            </a:bodyPr>
            <a:lstStyle/>
            <a:p>
              <a:pPr algn="ctr" defTabSz="514350">
                <a:defRPr/>
              </a:pPr>
              <a:r>
                <a:rPr lang="en-US" sz="2000" u="sng"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Cross-section of East Market Street with Assets and Responsible Steward</a:t>
              </a:r>
              <a:endParaRPr lang="en-US" sz="2000" u="sng" dirty="0">
                <a:solidFill>
                  <a:prstClr val="black"/>
                </a:solidFill>
                <a:latin typeface="Calibri" panose="020F0502020204030204"/>
              </a:endParaRPr>
            </a:p>
          </p:txBody>
        </p:sp>
        <p:sp>
          <p:nvSpPr>
            <p:cNvPr id="3" name="Rounded Rectangle 2"/>
            <p:cNvSpPr/>
            <p:nvPr/>
          </p:nvSpPr>
          <p:spPr>
            <a:xfrm>
              <a:off x="-437753" y="2678404"/>
              <a:ext cx="1568768" cy="1355867"/>
            </a:xfrm>
            <a:prstGeom prst="roundRect">
              <a:avLst>
                <a:gd name="adj" fmla="val 9902"/>
              </a:avLst>
            </a:prstGeom>
            <a:solidFill>
              <a:schemeClr val="bg1"/>
            </a:solidFill>
            <a:ln>
              <a:solidFill>
                <a:schemeClr val="tx1"/>
              </a:solidFill>
            </a:ln>
          </p:spPr>
          <p:txBody>
            <a:bodyPr wrap="square" lIns="0" tIns="0" rIns="0" bIns="0">
              <a:spAutoFit/>
            </a:bodyPr>
            <a:lstStyle/>
            <a:p>
              <a:pPr defTabSz="514350">
                <a:defRPr/>
              </a:pPr>
              <a:r>
                <a:rPr lang="en-US" sz="112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Ownership of Philadelphia's Streets </a:t>
              </a:r>
            </a:p>
            <a:p>
              <a:pPr defTabSz="514350">
                <a:defRPr/>
              </a:pPr>
              <a:r>
                <a:rPr lang="en-US" sz="1013"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7 – Government Agencies</a:t>
              </a:r>
            </a:p>
            <a:p>
              <a:pPr defTabSz="514350">
                <a:defRPr/>
              </a:pPr>
              <a:r>
                <a:rPr lang="en-US" sz="1013"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2 -  </a:t>
              </a:r>
              <a:r>
                <a:rPr lang="en-US" sz="1013" dirty="0">
                  <a:solidFill>
                    <a:prstClr val="black"/>
                  </a:solidFill>
                  <a:latin typeface="Calibri" panose="020F0502020204030204"/>
                </a:rPr>
                <a:t>Quasi-governmental agencies </a:t>
              </a:r>
            </a:p>
            <a:p>
              <a:pPr defTabSz="514350">
                <a:defRPr/>
              </a:pPr>
              <a:r>
                <a:rPr lang="en-US" sz="1013" dirty="0">
                  <a:solidFill>
                    <a:prstClr val="black"/>
                  </a:solidFill>
                  <a:latin typeface="Calibri" panose="020F0502020204030204"/>
                </a:rPr>
                <a:t>4- Private Owners</a:t>
              </a:r>
            </a:p>
            <a:p>
              <a:pPr defTabSz="514350">
                <a:defRPr/>
              </a:pPr>
              <a:r>
                <a:rPr lang="en-US" sz="1013" dirty="0">
                  <a:solidFill>
                    <a:prstClr val="black"/>
                  </a:solidFill>
                  <a:latin typeface="Calibri" panose="020F0502020204030204"/>
                </a:rPr>
                <a:t>1 – Local Law Making Entity </a:t>
              </a:r>
            </a:p>
            <a:p>
              <a:pPr defTabSz="514350">
                <a:defRPr/>
              </a:pPr>
              <a:r>
                <a:rPr lang="en-US" sz="1013"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a:t>
              </a:r>
              <a:r>
                <a:rPr lang="en-US" sz="1013" u="sng" dirty="0">
                  <a:solidFill>
                    <a:srgbClr val="0563C1"/>
                  </a:solidFill>
                  <a:latin typeface="Calibri" panose="020F0502020204030204" pitchFamily="34" charset="0"/>
                  <a:ea typeface="Times New Roman" panose="02020603050405020304" pitchFamily="18" charset="0"/>
                  <a:cs typeface="Times New Roman" panose="02020603050405020304" pitchFamily="18" charset="0"/>
                </a:rPr>
                <a:t>PlanPhilly.com)</a:t>
              </a:r>
              <a:endParaRPr lang="en-US" sz="1013" dirty="0">
                <a:solidFill>
                  <a:prstClr val="black"/>
                </a:solidFill>
                <a:latin typeface="Calibri" panose="020F0502020204030204"/>
              </a:endParaRPr>
            </a:p>
          </p:txBody>
        </p:sp>
      </p:grpSp>
    </p:spTree>
    <p:extLst>
      <p:ext uri="{BB962C8B-B14F-4D97-AF65-F5344CB8AC3E}">
        <p14:creationId xmlns:p14="http://schemas.microsoft.com/office/powerpoint/2010/main" val="2624713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E720-FE0F-41DB-8568-00D8B07137C0}"/>
              </a:ext>
            </a:extLst>
          </p:cNvPr>
          <p:cNvSpPr>
            <a:spLocks noGrp="1"/>
          </p:cNvSpPr>
          <p:nvPr>
            <p:ph type="title"/>
          </p:nvPr>
        </p:nvSpPr>
        <p:spPr/>
        <p:txBody>
          <a:bodyPr anchor="b"/>
          <a:lstStyle/>
          <a:p>
            <a:r>
              <a:rPr lang="en-US" sz="2400" dirty="0"/>
              <a:t>A Way Forward</a:t>
            </a:r>
          </a:p>
        </p:txBody>
      </p:sp>
      <p:sp>
        <p:nvSpPr>
          <p:cNvPr id="3" name="Content Placeholder 2">
            <a:extLst>
              <a:ext uri="{FF2B5EF4-FFF2-40B4-BE49-F238E27FC236}">
                <a16:creationId xmlns:a16="http://schemas.microsoft.com/office/drawing/2014/main" id="{31AFFF25-F544-40BF-BBC9-5FA046C99035}"/>
              </a:ext>
            </a:extLst>
          </p:cNvPr>
          <p:cNvSpPr>
            <a:spLocks noGrp="1"/>
          </p:cNvSpPr>
          <p:nvPr>
            <p:ph idx="1"/>
          </p:nvPr>
        </p:nvSpPr>
        <p:spPr>
          <a:xfrm>
            <a:off x="0" y="777240"/>
            <a:ext cx="5915025" cy="3794760"/>
          </a:xfrm>
        </p:spPr>
        <p:txBody>
          <a:bodyPr/>
          <a:lstStyle/>
          <a:p>
            <a:r>
              <a:rPr lang="en-US" sz="2000" dirty="0"/>
              <a:t>Data driven policies and actions</a:t>
            </a:r>
          </a:p>
          <a:p>
            <a:pPr lvl="1"/>
            <a:r>
              <a:rPr lang="en-US" sz="1800" dirty="0">
                <a:solidFill>
                  <a:schemeClr val="accent6"/>
                </a:solidFill>
              </a:rPr>
              <a:t>Pros</a:t>
            </a:r>
            <a:r>
              <a:rPr lang="en-US" sz="1800" dirty="0"/>
              <a:t>:</a:t>
            </a:r>
          </a:p>
          <a:p>
            <a:pPr lvl="2"/>
            <a:r>
              <a:rPr lang="en-US" sz="1600" dirty="0"/>
              <a:t>Transparency</a:t>
            </a:r>
          </a:p>
          <a:p>
            <a:pPr lvl="2"/>
            <a:r>
              <a:rPr lang="en-US" sz="1600" dirty="0"/>
              <a:t>Lower Life Cycle Costs</a:t>
            </a:r>
          </a:p>
          <a:p>
            <a:pPr lvl="2"/>
            <a:r>
              <a:rPr lang="en-US" sz="1600" dirty="0"/>
              <a:t>Performance Driven Outcomes</a:t>
            </a:r>
          </a:p>
          <a:p>
            <a:pPr lvl="2"/>
            <a:r>
              <a:rPr lang="en-US" sz="1600" dirty="0"/>
              <a:t>…</a:t>
            </a:r>
          </a:p>
          <a:p>
            <a:pPr lvl="1"/>
            <a:r>
              <a:rPr lang="en-US" sz="1800" dirty="0">
                <a:solidFill>
                  <a:schemeClr val="accent2">
                    <a:lumMod val="75000"/>
                  </a:schemeClr>
                </a:solidFill>
              </a:rPr>
              <a:t>Cons</a:t>
            </a:r>
            <a:r>
              <a:rPr lang="en-US" sz="1800" dirty="0"/>
              <a:t>:</a:t>
            </a:r>
          </a:p>
          <a:p>
            <a:pPr lvl="2"/>
            <a:r>
              <a:rPr lang="en-US" sz="1600" dirty="0"/>
              <a:t>Large Initial Investments</a:t>
            </a:r>
          </a:p>
          <a:p>
            <a:pPr lvl="2"/>
            <a:r>
              <a:rPr lang="en-US" sz="1600" dirty="0"/>
              <a:t>Agency Resistance to Change</a:t>
            </a:r>
          </a:p>
          <a:p>
            <a:pPr lvl="2"/>
            <a:r>
              <a:rPr lang="en-US" sz="1600" dirty="0"/>
              <a:t>Sociotechnical Concerns</a:t>
            </a:r>
          </a:p>
          <a:p>
            <a:pPr lvl="3"/>
            <a:r>
              <a:rPr lang="en-US" sz="1200" dirty="0"/>
              <a:t>Socially connected issues never have an optimal solution for everyone. </a:t>
            </a:r>
          </a:p>
          <a:p>
            <a:pPr lvl="4"/>
            <a:r>
              <a:rPr lang="en-US" sz="1200" dirty="0"/>
              <a:t>How are priorities established? </a:t>
            </a:r>
          </a:p>
          <a:p>
            <a:pPr lvl="4"/>
            <a:r>
              <a:rPr lang="en-US" sz="1200" dirty="0"/>
              <a:t>How do the trade-offs effect the multi-domain metrics? </a:t>
            </a:r>
          </a:p>
          <a:p>
            <a:pPr lvl="3"/>
            <a:r>
              <a:rPr lang="en-US" sz="1200" dirty="0"/>
              <a:t>Political Election Cycles &lt;&lt; Asset Life-Span</a:t>
            </a:r>
          </a:p>
          <a:p>
            <a:pPr lvl="2"/>
            <a:endParaRPr lang="en-US" sz="1600" dirty="0"/>
          </a:p>
          <a:p>
            <a:pPr lvl="2"/>
            <a:endParaRPr lang="en-US" sz="1600" dirty="0"/>
          </a:p>
          <a:p>
            <a:pPr lvl="2"/>
            <a:endParaRPr lang="en-US" sz="1600" dirty="0"/>
          </a:p>
        </p:txBody>
      </p:sp>
    </p:spTree>
    <p:extLst>
      <p:ext uri="{BB962C8B-B14F-4D97-AF65-F5344CB8AC3E}">
        <p14:creationId xmlns:p14="http://schemas.microsoft.com/office/powerpoint/2010/main" val="3600331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F243-F7BA-47A6-A501-977B99BCEBDF}"/>
              </a:ext>
            </a:extLst>
          </p:cNvPr>
          <p:cNvSpPr>
            <a:spLocks noGrp="1"/>
          </p:cNvSpPr>
          <p:nvPr>
            <p:ph type="title"/>
          </p:nvPr>
        </p:nvSpPr>
        <p:spPr/>
        <p:txBody>
          <a:bodyPr/>
          <a:lstStyle/>
          <a:p>
            <a:r>
              <a:rPr lang="en-US" dirty="0"/>
              <a:t>TAMP SUB_TREE</a:t>
            </a:r>
          </a:p>
        </p:txBody>
      </p:sp>
      <p:sp>
        <p:nvSpPr>
          <p:cNvPr id="3" name="Content Placeholder 2">
            <a:extLst>
              <a:ext uri="{FF2B5EF4-FFF2-40B4-BE49-F238E27FC236}">
                <a16:creationId xmlns:a16="http://schemas.microsoft.com/office/drawing/2014/main" id="{A88FB3B2-08E5-4C85-A78C-2098F5FB64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9134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29BC-3571-48DB-BFA7-15D6F3226CC2}"/>
              </a:ext>
            </a:extLst>
          </p:cNvPr>
          <p:cNvSpPr>
            <a:spLocks noGrp="1"/>
          </p:cNvSpPr>
          <p:nvPr>
            <p:ph type="title"/>
          </p:nvPr>
        </p:nvSpPr>
        <p:spPr>
          <a:xfrm>
            <a:off x="0" y="0"/>
            <a:ext cx="6858000" cy="697282"/>
          </a:xfrm>
          <a:ln>
            <a:noFill/>
          </a:ln>
        </p:spPr>
        <p:txBody>
          <a:bodyPr anchor="b">
            <a:normAutofit/>
          </a:bodyPr>
          <a:lstStyle/>
          <a:p>
            <a:r>
              <a:rPr lang="en-US" sz="2400" dirty="0"/>
              <a:t>Life-Cycle Phases</a:t>
            </a:r>
          </a:p>
        </p:txBody>
      </p:sp>
      <p:sp>
        <p:nvSpPr>
          <p:cNvPr id="3" name="Content Placeholder 2">
            <a:extLst>
              <a:ext uri="{FF2B5EF4-FFF2-40B4-BE49-F238E27FC236}">
                <a16:creationId xmlns:a16="http://schemas.microsoft.com/office/drawing/2014/main" id="{52DB5535-F5AB-443F-92D6-5F1EB9EB24CB}"/>
              </a:ext>
            </a:extLst>
          </p:cNvPr>
          <p:cNvSpPr>
            <a:spLocks noGrp="1"/>
          </p:cNvSpPr>
          <p:nvPr>
            <p:ph idx="1"/>
          </p:nvPr>
        </p:nvSpPr>
        <p:spPr>
          <a:xfrm rot="5400000">
            <a:off x="1543497" y="-696209"/>
            <a:ext cx="3460295" cy="6547293"/>
          </a:xfrm>
        </p:spPr>
        <p:txBody>
          <a:bodyPr>
            <a:noAutofit/>
          </a:bodyPr>
          <a:lstStyle/>
          <a:p>
            <a:pPr marL="0" indent="0">
              <a:buNone/>
            </a:pPr>
            <a:r>
              <a:rPr lang="en-US" sz="1800" b="1" dirty="0"/>
              <a:t>The goal of AM is to maximize the utility of an asset:</a:t>
            </a:r>
          </a:p>
          <a:p>
            <a:pPr marL="223242" lvl="1" indent="-92869" algn="just"/>
            <a:r>
              <a:rPr lang="en-US" sz="1400" dirty="0"/>
              <a:t>Requires longer initial phases to ensure that the foreseeable future needs asset are not negatively impacted by an initial short term cost minimization approach</a:t>
            </a:r>
          </a:p>
          <a:p>
            <a:pPr marL="223242" lvl="1" indent="-92869" algn="just"/>
            <a:r>
              <a:rPr lang="en-US" sz="1400" dirty="0"/>
              <a:t>This can result in a significant increase in the length of the operations and maintenance </a:t>
            </a:r>
            <a:r>
              <a:rPr lang="en-US" sz="1100" dirty="0"/>
              <a:t>phase</a:t>
            </a:r>
          </a:p>
          <a:p>
            <a:pPr marL="223242" lvl="1" indent="-92869" algn="just"/>
            <a:endParaRPr lang="en-US" sz="1100" dirty="0"/>
          </a:p>
          <a:p>
            <a:pPr marL="0" indent="0" algn="just">
              <a:buNone/>
            </a:pPr>
            <a:r>
              <a:rPr lang="en-US" sz="1800" b="1" i="1" dirty="0"/>
              <a:t>Ad-hoc planning and maintenance </a:t>
            </a:r>
          </a:p>
          <a:p>
            <a:r>
              <a:rPr lang="en-US" sz="1400" dirty="0"/>
              <a:t>leaves owners without a clear understanding of the future resources that each asset might require</a:t>
            </a:r>
          </a:p>
          <a:p>
            <a:pPr marL="223242" lvl="1" indent="-92869" algn="just"/>
            <a:r>
              <a:rPr lang="en-US" sz="1400" dirty="0"/>
              <a:t>Under this management style:</a:t>
            </a:r>
          </a:p>
          <a:p>
            <a:pPr marL="383977" lvl="2" indent="-92869" algn="just"/>
            <a:r>
              <a:rPr lang="en-US" sz="1400" dirty="0"/>
              <a:t>Proper funds can not be allocated beforehand, because the owner is not aware of the asset’s potential needs</a:t>
            </a:r>
          </a:p>
          <a:p>
            <a:pPr marL="383977" lvl="2" indent="-92869" algn="just"/>
            <a:r>
              <a:rPr lang="en-US" sz="1400" dirty="0"/>
              <a:t>Assets deteriorate at a higher rate, because funds are typically not available or willing to be spent of </a:t>
            </a:r>
            <a:r>
              <a:rPr lang="en-US" sz="1400" i="1" dirty="0"/>
              <a:t>preventative maintenance </a:t>
            </a:r>
            <a:r>
              <a:rPr lang="en-US" sz="1400" dirty="0"/>
              <a:t>activities, which can elongate an asset’s life-span and save on costly large repairs and renewal activities.</a:t>
            </a:r>
          </a:p>
          <a:p>
            <a:pPr lvl="1" algn="just"/>
            <a:endParaRPr lang="en-US" sz="1100" dirty="0"/>
          </a:p>
        </p:txBody>
      </p:sp>
      <p:sp>
        <p:nvSpPr>
          <p:cNvPr id="27" name="Rectangle 26">
            <a:extLst>
              <a:ext uri="{FF2B5EF4-FFF2-40B4-BE49-F238E27FC236}">
                <a16:creationId xmlns:a16="http://schemas.microsoft.com/office/drawing/2014/main" id="{3B7AA753-6434-4806-B001-5FDFD573BD0B}"/>
              </a:ext>
            </a:extLst>
          </p:cNvPr>
          <p:cNvSpPr/>
          <p:nvPr/>
        </p:nvSpPr>
        <p:spPr>
          <a:xfrm rot="2083262">
            <a:off x="3631116" y="4902162"/>
            <a:ext cx="2837647" cy="509874"/>
          </a:xfrm>
          <a:prstGeom prst="rect">
            <a:avLst/>
          </a:prstGeom>
          <a:noFill/>
        </p:spPr>
        <p:txBody>
          <a:bodyPr spcFirstLastPara="1" wrap="none" lIns="51435" tIns="25718" rIns="51435" bIns="25718" numCol="1">
            <a:prstTxWarp prst="textArchUp">
              <a:avLst>
                <a:gd name="adj" fmla="val 12628088"/>
              </a:avLst>
            </a:prstTxWarp>
            <a:spAutoFit/>
          </a:bodyPr>
          <a:lstStyle/>
          <a:p>
            <a:pPr algn="ctr" defTabSz="514350">
              <a:defRPr/>
            </a:pPr>
            <a:r>
              <a:rPr lang="en-US" sz="1050" dirty="0">
                <a:solidFill>
                  <a:prstClr val="black"/>
                </a:solidFill>
                <a:effectLst>
                  <a:outerShdw blurRad="38100" dist="38100" dir="2700000" algn="tl">
                    <a:srgbClr val="000000">
                      <a:alpha val="43137"/>
                    </a:srgbClr>
                  </a:outerShdw>
                </a:effectLst>
                <a:latin typeface="Calibri" panose="020F0502020204030204"/>
              </a:rPr>
              <a:t>Periodic and Condition-based  Maintenance Activities</a:t>
            </a:r>
          </a:p>
          <a:p>
            <a:pPr algn="ctr" defTabSz="514350">
              <a:defRPr/>
            </a:pPr>
            <a:r>
              <a:rPr lang="en-US" sz="1050" dirty="0">
                <a:solidFill>
                  <a:prstClr val="black"/>
                </a:solidFill>
                <a:effectLst>
                  <a:outerShdw blurRad="38100" dist="38100" dir="2700000" algn="tl">
                    <a:srgbClr val="000000">
                      <a:alpha val="43137"/>
                    </a:srgbClr>
                  </a:outerShdw>
                </a:effectLst>
                <a:latin typeface="Calibri" panose="020F0502020204030204"/>
              </a:rPr>
              <a:t>can help extend this period</a:t>
            </a:r>
          </a:p>
        </p:txBody>
      </p:sp>
      <p:grpSp>
        <p:nvGrpSpPr>
          <p:cNvPr id="36" name="Group 35">
            <a:extLst>
              <a:ext uri="{FF2B5EF4-FFF2-40B4-BE49-F238E27FC236}">
                <a16:creationId xmlns:a16="http://schemas.microsoft.com/office/drawing/2014/main" id="{97112E82-B0D8-4027-9380-DDF05FA00CF5}"/>
              </a:ext>
            </a:extLst>
          </p:cNvPr>
          <p:cNvGrpSpPr/>
          <p:nvPr/>
        </p:nvGrpSpPr>
        <p:grpSpPr>
          <a:xfrm rot="5400000">
            <a:off x="1479481" y="4355915"/>
            <a:ext cx="5564404" cy="4865767"/>
            <a:chOff x="2338083" y="5783383"/>
            <a:chExt cx="4252847" cy="3718882"/>
          </a:xfrm>
        </p:grpSpPr>
        <p:pic>
          <p:nvPicPr>
            <p:cNvPr id="25" name="Picture 24">
              <a:extLst>
                <a:ext uri="{FF2B5EF4-FFF2-40B4-BE49-F238E27FC236}">
                  <a16:creationId xmlns:a16="http://schemas.microsoft.com/office/drawing/2014/main" id="{444F4ACD-FB58-40A7-AFE4-BF7CC0E75582}"/>
                </a:ext>
              </a:extLst>
            </p:cNvPr>
            <p:cNvPicPr>
              <a:picLocks noChangeAspect="1"/>
            </p:cNvPicPr>
            <p:nvPr/>
          </p:nvPicPr>
          <p:blipFill>
            <a:blip r:embed="rId3"/>
            <a:stretch>
              <a:fillRect/>
            </a:stretch>
          </p:blipFill>
          <p:spPr>
            <a:xfrm>
              <a:off x="2338083" y="5783383"/>
              <a:ext cx="4078577" cy="3718882"/>
            </a:xfrm>
            <a:prstGeom prst="rect">
              <a:avLst/>
            </a:prstGeom>
          </p:spPr>
        </p:pic>
        <p:sp>
          <p:nvSpPr>
            <p:cNvPr id="32" name="Rectangle 31">
              <a:extLst>
                <a:ext uri="{FF2B5EF4-FFF2-40B4-BE49-F238E27FC236}">
                  <a16:creationId xmlns:a16="http://schemas.microsoft.com/office/drawing/2014/main" id="{8EA31DBA-8435-42A2-95E4-31C011936D20}"/>
                </a:ext>
              </a:extLst>
            </p:cNvPr>
            <p:cNvSpPr/>
            <p:nvPr/>
          </p:nvSpPr>
          <p:spPr>
            <a:xfrm>
              <a:off x="2529818" y="5959739"/>
              <a:ext cx="4061112" cy="438582"/>
            </a:xfrm>
            <a:prstGeom prst="rect">
              <a:avLst/>
            </a:prstGeom>
          </p:spPr>
          <p:txBody>
            <a:bodyPr wrap="square">
              <a:spAutoFit/>
            </a:bodyPr>
            <a:lstStyle/>
            <a:p>
              <a:pPr defTabSz="514350">
                <a:defRPr/>
              </a:pPr>
              <a:r>
                <a:rPr lang="en-US" sz="1125" dirty="0">
                  <a:solidFill>
                    <a:prstClr val="black"/>
                  </a:solidFill>
                  <a:latin typeface="Calibri" panose="020F0502020204030204"/>
                </a:rPr>
                <a:t>Proper life-cycle planning can help </a:t>
              </a:r>
              <a:r>
                <a:rPr lang="en-US" sz="1125" b="1" u="sng" dirty="0">
                  <a:solidFill>
                    <a:prstClr val="black"/>
                  </a:solidFill>
                  <a:latin typeface="Calibri" panose="020F0502020204030204"/>
                </a:rPr>
                <a:t>control</a:t>
              </a:r>
              <a:r>
                <a:rPr lang="en-US" sz="1125" dirty="0">
                  <a:solidFill>
                    <a:prstClr val="black"/>
                  </a:solidFill>
                  <a:latin typeface="Calibri" panose="020F0502020204030204"/>
                </a:rPr>
                <a:t> the length of each phase. </a:t>
              </a:r>
            </a:p>
          </p:txBody>
        </p:sp>
      </p:grpSp>
      <p:grpSp>
        <p:nvGrpSpPr>
          <p:cNvPr id="34" name="Group 33">
            <a:extLst>
              <a:ext uri="{FF2B5EF4-FFF2-40B4-BE49-F238E27FC236}">
                <a16:creationId xmlns:a16="http://schemas.microsoft.com/office/drawing/2014/main" id="{60E344E1-4137-49C7-AC21-DDB4557F9E81}"/>
              </a:ext>
            </a:extLst>
          </p:cNvPr>
          <p:cNvGrpSpPr/>
          <p:nvPr/>
        </p:nvGrpSpPr>
        <p:grpSpPr>
          <a:xfrm>
            <a:off x="7770276" y="2392385"/>
            <a:ext cx="4083357" cy="3608066"/>
            <a:chOff x="6601233" y="2377337"/>
            <a:chExt cx="4083357" cy="3608066"/>
          </a:xfrm>
        </p:grpSpPr>
        <p:sp>
          <p:nvSpPr>
            <p:cNvPr id="4" name="TextBox 3">
              <a:extLst>
                <a:ext uri="{FF2B5EF4-FFF2-40B4-BE49-F238E27FC236}">
                  <a16:creationId xmlns:a16="http://schemas.microsoft.com/office/drawing/2014/main" id="{810221A0-A667-4841-8091-F95B91610EDA}"/>
                </a:ext>
              </a:extLst>
            </p:cNvPr>
            <p:cNvSpPr txBox="1"/>
            <p:nvPr/>
          </p:nvSpPr>
          <p:spPr>
            <a:xfrm>
              <a:off x="6858000" y="2377337"/>
              <a:ext cx="3826590" cy="248209"/>
            </a:xfrm>
            <a:prstGeom prst="rect">
              <a:avLst/>
            </a:prstGeom>
            <a:noFill/>
          </p:spPr>
          <p:txBody>
            <a:bodyPr wrap="square" rtlCol="0">
              <a:spAutoFit/>
            </a:bodyPr>
            <a:lstStyle/>
            <a:p>
              <a:pPr defTabSz="514350">
                <a:defRPr/>
              </a:pPr>
              <a:r>
                <a:rPr lang="en-US" sz="1013" dirty="0">
                  <a:solidFill>
                    <a:srgbClr val="FFC000">
                      <a:lumMod val="75000"/>
                    </a:srgbClr>
                  </a:solidFill>
                  <a:latin typeface="Calibri" panose="020F0502020204030204"/>
                </a:rPr>
                <a:t>Key Element #1: The whole-life/life cycle of an asset is considered</a:t>
              </a:r>
              <a:endParaRPr lang="en-US" sz="1013" dirty="0">
                <a:solidFill>
                  <a:srgbClr val="FFC000">
                    <a:lumMod val="75000"/>
                  </a:srgbClr>
                </a:solidFill>
                <a:latin typeface="Calibri" panose="020F0502020204030204"/>
                <a:cs typeface="Times New Roman" panose="02020603050405020304" pitchFamily="18" charset="0"/>
              </a:endParaRPr>
            </a:p>
          </p:txBody>
        </p:sp>
        <p:grpSp>
          <p:nvGrpSpPr>
            <p:cNvPr id="24" name="Group 23">
              <a:extLst>
                <a:ext uri="{FF2B5EF4-FFF2-40B4-BE49-F238E27FC236}">
                  <a16:creationId xmlns:a16="http://schemas.microsoft.com/office/drawing/2014/main" id="{7CC250FA-B283-4741-934F-DED6ADC0D092}"/>
                </a:ext>
              </a:extLst>
            </p:cNvPr>
            <p:cNvGrpSpPr/>
            <p:nvPr/>
          </p:nvGrpSpPr>
          <p:grpSpPr>
            <a:xfrm>
              <a:off x="6601233" y="2702493"/>
              <a:ext cx="4080867" cy="3282910"/>
              <a:chOff x="5212547" y="803984"/>
              <a:chExt cx="7254875" cy="5836284"/>
            </a:xfrm>
          </p:grpSpPr>
          <p:grpSp>
            <p:nvGrpSpPr>
              <p:cNvPr id="15" name="Group 14">
                <a:extLst>
                  <a:ext uri="{FF2B5EF4-FFF2-40B4-BE49-F238E27FC236}">
                    <a16:creationId xmlns:a16="http://schemas.microsoft.com/office/drawing/2014/main" id="{BE58D3E4-4CC4-4675-8192-09EFF44F87C7}"/>
                  </a:ext>
                </a:extLst>
              </p:cNvPr>
              <p:cNvGrpSpPr/>
              <p:nvPr/>
            </p:nvGrpSpPr>
            <p:grpSpPr>
              <a:xfrm>
                <a:off x="5212547" y="1058635"/>
                <a:ext cx="7254875" cy="5581633"/>
                <a:chOff x="5212547" y="1058635"/>
                <a:chExt cx="7254875" cy="5581633"/>
              </a:xfrm>
            </p:grpSpPr>
            <p:sp>
              <p:nvSpPr>
                <p:cNvPr id="26" name="Block Arc 25">
                  <a:extLst>
                    <a:ext uri="{FF2B5EF4-FFF2-40B4-BE49-F238E27FC236}">
                      <a16:creationId xmlns:a16="http://schemas.microsoft.com/office/drawing/2014/main" id="{83B50DE9-235B-468F-BFEA-B0125BC08E26}"/>
                    </a:ext>
                  </a:extLst>
                </p:cNvPr>
                <p:cNvSpPr/>
                <p:nvPr/>
              </p:nvSpPr>
              <p:spPr>
                <a:xfrm rot="19059823">
                  <a:off x="6059985" y="1106857"/>
                  <a:ext cx="5564965" cy="5504668"/>
                </a:xfrm>
                <a:prstGeom prst="blockArc">
                  <a:avLst>
                    <a:gd name="adj1" fmla="val 12837533"/>
                    <a:gd name="adj2" fmla="val 17972354"/>
                    <a:gd name="adj3" fmla="val 35083"/>
                  </a:avLst>
                </a:prstGeom>
                <a:solidFill>
                  <a:srgbClr val="CCFF99">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514350">
                    <a:defRPr/>
                  </a:pPr>
                  <a:endParaRPr lang="en-US" sz="1013" dirty="0">
                    <a:solidFill>
                      <a:prstClr val="black"/>
                    </a:solidFill>
                    <a:effectLst>
                      <a:outerShdw blurRad="50800" dist="38100" dir="8100000" algn="tr" rotWithShape="0">
                        <a:prstClr val="black">
                          <a:alpha val="40000"/>
                        </a:prstClr>
                      </a:outerShdw>
                    </a:effectLst>
                    <a:latin typeface="Calibri" panose="020F0502020204030204"/>
                  </a:endParaRPr>
                </a:p>
              </p:txBody>
            </p:sp>
            <p:grpSp>
              <p:nvGrpSpPr>
                <p:cNvPr id="8" name="Group 7">
                  <a:extLst>
                    <a:ext uri="{FF2B5EF4-FFF2-40B4-BE49-F238E27FC236}">
                      <a16:creationId xmlns:a16="http://schemas.microsoft.com/office/drawing/2014/main" id="{DF2535A9-06BC-4C82-8D44-6BE96EEAA172}"/>
                    </a:ext>
                  </a:extLst>
                </p:cNvPr>
                <p:cNvGrpSpPr/>
                <p:nvPr/>
              </p:nvGrpSpPr>
              <p:grpSpPr>
                <a:xfrm>
                  <a:off x="5212547" y="1058635"/>
                  <a:ext cx="7254875" cy="5581633"/>
                  <a:chOff x="4842785" y="642813"/>
                  <a:chExt cx="7254875" cy="5581633"/>
                </a:xfrm>
              </p:grpSpPr>
              <p:grpSp>
                <p:nvGrpSpPr>
                  <p:cNvPr id="16" name="Group 15">
                    <a:extLst>
                      <a:ext uri="{FF2B5EF4-FFF2-40B4-BE49-F238E27FC236}">
                        <a16:creationId xmlns:a16="http://schemas.microsoft.com/office/drawing/2014/main" id="{DA28510F-66D3-4EFC-A077-69C30EE049A9}"/>
                      </a:ext>
                    </a:extLst>
                  </p:cNvPr>
                  <p:cNvGrpSpPr/>
                  <p:nvPr/>
                </p:nvGrpSpPr>
                <p:grpSpPr>
                  <a:xfrm>
                    <a:off x="4842785" y="642813"/>
                    <a:ext cx="7254875" cy="5557044"/>
                    <a:chOff x="1030288" y="688618"/>
                    <a:chExt cx="7254875" cy="5557044"/>
                  </a:xfrm>
                </p:grpSpPr>
                <p:grpSp>
                  <p:nvGrpSpPr>
                    <p:cNvPr id="14" name="Group 13">
                      <a:extLst>
                        <a:ext uri="{FF2B5EF4-FFF2-40B4-BE49-F238E27FC236}">
                          <a16:creationId xmlns:a16="http://schemas.microsoft.com/office/drawing/2014/main" id="{37C096C6-CC2B-49F4-877A-E51E2E66E32F}"/>
                        </a:ext>
                      </a:extLst>
                    </p:cNvPr>
                    <p:cNvGrpSpPr/>
                    <p:nvPr/>
                  </p:nvGrpSpPr>
                  <p:grpSpPr>
                    <a:xfrm>
                      <a:off x="1879203" y="688618"/>
                      <a:ext cx="5557044" cy="5557044"/>
                      <a:chOff x="2136378" y="1185148"/>
                      <a:chExt cx="5557044" cy="5557044"/>
                    </a:xfrm>
                  </p:grpSpPr>
                  <p:sp>
                    <p:nvSpPr>
                      <p:cNvPr id="13" name="Oval 12">
                        <a:extLst>
                          <a:ext uri="{FF2B5EF4-FFF2-40B4-BE49-F238E27FC236}">
                            <a16:creationId xmlns:a16="http://schemas.microsoft.com/office/drawing/2014/main" id="{C0709F7F-222A-4C6F-A162-3B446E481C02}"/>
                          </a:ext>
                        </a:extLst>
                      </p:cNvPr>
                      <p:cNvSpPr/>
                      <p:nvPr/>
                    </p:nvSpPr>
                    <p:spPr>
                      <a:xfrm>
                        <a:off x="3300612" y="3018706"/>
                        <a:ext cx="3211512" cy="141573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2" name="Oval 11">
                        <a:extLst>
                          <a:ext uri="{FF2B5EF4-FFF2-40B4-BE49-F238E27FC236}">
                            <a16:creationId xmlns:a16="http://schemas.microsoft.com/office/drawing/2014/main" id="{56B48FDF-96DE-47D8-A53A-9DCCED2C7AD4}"/>
                          </a:ext>
                        </a:extLst>
                      </p:cNvPr>
                      <p:cNvSpPr/>
                      <p:nvPr/>
                    </p:nvSpPr>
                    <p:spPr>
                      <a:xfrm>
                        <a:off x="2136378" y="1185148"/>
                        <a:ext cx="5557044" cy="5557044"/>
                      </a:xfrm>
                      <a:prstGeom prst="ellipse">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dirty="0">
                          <a:solidFill>
                            <a:prstClr val="white"/>
                          </a:solidFill>
                          <a:latin typeface="Calibri" panose="020F0502020204030204"/>
                        </a:endParaRPr>
                      </a:p>
                    </p:txBody>
                  </p:sp>
                </p:grpSp>
                <p:grpSp>
                  <p:nvGrpSpPr>
                    <p:cNvPr id="11" name="Group 10">
                      <a:extLst>
                        <a:ext uri="{FF2B5EF4-FFF2-40B4-BE49-F238E27FC236}">
                          <a16:creationId xmlns:a16="http://schemas.microsoft.com/office/drawing/2014/main" id="{139F00B5-8C23-4FD2-B6F5-AC14DFEE433C}"/>
                        </a:ext>
                      </a:extLst>
                    </p:cNvPr>
                    <p:cNvGrpSpPr/>
                    <p:nvPr/>
                  </p:nvGrpSpPr>
                  <p:grpSpPr>
                    <a:xfrm>
                      <a:off x="1030288" y="1048848"/>
                      <a:ext cx="7254875" cy="4836584"/>
                      <a:chOff x="4937125" y="395817"/>
                      <a:chExt cx="7254875" cy="4836584"/>
                    </a:xfrm>
                  </p:grpSpPr>
                  <p:grpSp>
                    <p:nvGrpSpPr>
                      <p:cNvPr id="7" name="Group 6">
                        <a:extLst>
                          <a:ext uri="{FF2B5EF4-FFF2-40B4-BE49-F238E27FC236}">
                            <a16:creationId xmlns:a16="http://schemas.microsoft.com/office/drawing/2014/main" id="{F92111BA-83F9-4523-9734-BB9BEE0402D8}"/>
                          </a:ext>
                        </a:extLst>
                      </p:cNvPr>
                      <p:cNvGrpSpPr/>
                      <p:nvPr/>
                    </p:nvGrpSpPr>
                    <p:grpSpPr>
                      <a:xfrm>
                        <a:off x="4937125" y="395817"/>
                        <a:ext cx="7254875" cy="4836584"/>
                        <a:chOff x="3565525" y="414867"/>
                        <a:chExt cx="7254875" cy="4836584"/>
                      </a:xfrm>
                    </p:grpSpPr>
                    <p:sp>
                      <p:nvSpPr>
                        <p:cNvPr id="6" name="TextBox 5">
                          <a:extLst>
                            <a:ext uri="{FF2B5EF4-FFF2-40B4-BE49-F238E27FC236}">
                              <a16:creationId xmlns:a16="http://schemas.microsoft.com/office/drawing/2014/main" id="{3A993371-1CF5-4765-BF32-C80BDCCB163E}"/>
                            </a:ext>
                          </a:extLst>
                        </p:cNvPr>
                        <p:cNvSpPr txBox="1"/>
                        <p:nvPr/>
                      </p:nvSpPr>
                      <p:spPr>
                        <a:xfrm>
                          <a:off x="5526087" y="1702216"/>
                          <a:ext cx="3333749" cy="1442640"/>
                        </a:xfrm>
                        <a:prstGeom prst="octagon">
                          <a:avLst/>
                        </a:prstGeom>
                        <a:noFill/>
                        <a:ln>
                          <a:noFill/>
                        </a:ln>
                      </p:spPr>
                      <p:txBody>
                        <a:bodyPr wrap="square" lIns="0" rIns="0" rtlCol="0">
                          <a:spAutoFit/>
                        </a:bodyPr>
                        <a:lstStyle/>
                        <a:p>
                          <a:pPr algn="ctr" defTabSz="514350">
                            <a:defRPr/>
                          </a:pPr>
                          <a:r>
                            <a:rPr lang="en-US" sz="1125" b="1" dirty="0">
                              <a:solidFill>
                                <a:prstClr val="black"/>
                              </a:solidFill>
                              <a:latin typeface="Calibri" panose="020F0502020204030204"/>
                            </a:rPr>
                            <a:t>Civil Infrastructure General </a:t>
                          </a:r>
                          <a:br>
                            <a:rPr lang="en-US" sz="1125" b="1" dirty="0">
                              <a:solidFill>
                                <a:prstClr val="black"/>
                              </a:solidFill>
                              <a:latin typeface="Calibri" panose="020F0502020204030204"/>
                            </a:rPr>
                          </a:br>
                          <a:r>
                            <a:rPr lang="en-US" sz="1125" b="1" dirty="0">
                              <a:solidFill>
                                <a:prstClr val="black"/>
                              </a:solidFill>
                              <a:latin typeface="Calibri" panose="020F0502020204030204"/>
                            </a:rPr>
                            <a:t>Asset Life-Cycle Phases</a:t>
                          </a:r>
                        </a:p>
                        <a:p>
                          <a:pPr algn="ctr" defTabSz="514350">
                            <a:defRPr/>
                          </a:pPr>
                          <a:r>
                            <a:rPr lang="en-US" sz="900" dirty="0">
                              <a:solidFill>
                                <a:prstClr val="black"/>
                              </a:solidFill>
                              <a:latin typeface="Calibri" panose="020F0502020204030204"/>
                            </a:rPr>
                            <a:t>(Hooper et al. 2009)</a:t>
                          </a:r>
                          <a:endParaRPr lang="en-US" sz="1125" dirty="0">
                            <a:solidFill>
                              <a:prstClr val="black"/>
                            </a:solidFill>
                            <a:latin typeface="Calibri" panose="020F0502020204030204"/>
                          </a:endParaRPr>
                        </a:p>
                      </p:txBody>
                    </p:sp>
                    <p:graphicFrame>
                      <p:nvGraphicFramePr>
                        <p:cNvPr id="5" name="Diagram 4">
                          <a:extLst>
                            <a:ext uri="{FF2B5EF4-FFF2-40B4-BE49-F238E27FC236}">
                              <a16:creationId xmlns:a16="http://schemas.microsoft.com/office/drawing/2014/main" id="{68A8206F-152D-4A7A-A9D1-842243A440C4}"/>
                            </a:ext>
                          </a:extLst>
                        </p:cNvPr>
                        <p:cNvGraphicFramePr/>
                        <p:nvPr>
                          <p:extLst/>
                        </p:nvPr>
                      </p:nvGraphicFramePr>
                      <p:xfrm>
                        <a:off x="3565525" y="414867"/>
                        <a:ext cx="7254875" cy="48365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9" name="Rectangle: Rounded Corners 8">
                        <a:extLst>
                          <a:ext uri="{FF2B5EF4-FFF2-40B4-BE49-F238E27FC236}">
                            <a16:creationId xmlns:a16="http://schemas.microsoft.com/office/drawing/2014/main" id="{7D07B975-064C-43ED-B973-F83C06E32396}"/>
                          </a:ext>
                        </a:extLst>
                      </p:cNvPr>
                      <p:cNvSpPr/>
                      <p:nvPr/>
                    </p:nvSpPr>
                    <p:spPr>
                      <a:xfrm>
                        <a:off x="5859463" y="2504546"/>
                        <a:ext cx="1009650" cy="60007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0" name="Rectangle: Rounded Corners 9">
                        <a:extLst>
                          <a:ext uri="{FF2B5EF4-FFF2-40B4-BE49-F238E27FC236}">
                            <a16:creationId xmlns:a16="http://schemas.microsoft.com/office/drawing/2014/main" id="{27FD1554-E0DD-436A-94C9-9C76C56785E1}"/>
                          </a:ext>
                        </a:extLst>
                      </p:cNvPr>
                      <p:cNvSpPr/>
                      <p:nvPr/>
                    </p:nvSpPr>
                    <p:spPr>
                      <a:xfrm>
                        <a:off x="7019925" y="675747"/>
                        <a:ext cx="877560" cy="42915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grpSp>
              </p:grpSp>
              <p:sp>
                <p:nvSpPr>
                  <p:cNvPr id="17" name="Oval 16">
                    <a:extLst>
                      <a:ext uri="{FF2B5EF4-FFF2-40B4-BE49-F238E27FC236}">
                        <a16:creationId xmlns:a16="http://schemas.microsoft.com/office/drawing/2014/main" id="{D899D572-DCAE-460D-83DA-F39D209E3248}"/>
                      </a:ext>
                    </a:extLst>
                  </p:cNvPr>
                  <p:cNvSpPr/>
                  <p:nvPr/>
                </p:nvSpPr>
                <p:spPr>
                  <a:xfrm>
                    <a:off x="10215717" y="746855"/>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prstClr val="black"/>
                        </a:solidFill>
                        <a:latin typeface="Calibri" panose="020F0502020204030204"/>
                      </a:rPr>
                      <a:t>1</a:t>
                    </a:r>
                  </a:p>
                </p:txBody>
              </p:sp>
              <p:sp>
                <p:nvSpPr>
                  <p:cNvPr id="18" name="Oval 17">
                    <a:extLst>
                      <a:ext uri="{FF2B5EF4-FFF2-40B4-BE49-F238E27FC236}">
                        <a16:creationId xmlns:a16="http://schemas.microsoft.com/office/drawing/2014/main" id="{580C8585-A641-490D-8598-CEFED41A6795}"/>
                      </a:ext>
                    </a:extLst>
                  </p:cNvPr>
                  <p:cNvSpPr/>
                  <p:nvPr/>
                </p:nvSpPr>
                <p:spPr>
                  <a:xfrm>
                    <a:off x="11349372" y="3195497"/>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prstClr val="black"/>
                        </a:solidFill>
                        <a:latin typeface="Calibri" panose="020F0502020204030204"/>
                      </a:rPr>
                      <a:t>2</a:t>
                    </a:r>
                  </a:p>
                </p:txBody>
              </p:sp>
              <p:sp>
                <p:nvSpPr>
                  <p:cNvPr id="19" name="Oval 18">
                    <a:extLst>
                      <a:ext uri="{FF2B5EF4-FFF2-40B4-BE49-F238E27FC236}">
                        <a16:creationId xmlns:a16="http://schemas.microsoft.com/office/drawing/2014/main" id="{F43D6999-D302-4495-A433-35D7445813C9}"/>
                      </a:ext>
                    </a:extLst>
                  </p:cNvPr>
                  <p:cNvSpPr/>
                  <p:nvPr/>
                </p:nvSpPr>
                <p:spPr>
                  <a:xfrm>
                    <a:off x="10215717" y="5779532"/>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prstClr val="black"/>
                        </a:solidFill>
                        <a:latin typeface="Calibri" panose="020F0502020204030204"/>
                      </a:rPr>
                      <a:t>3</a:t>
                    </a:r>
                  </a:p>
                </p:txBody>
              </p:sp>
              <p:sp>
                <p:nvSpPr>
                  <p:cNvPr id="20" name="Oval 19">
                    <a:extLst>
                      <a:ext uri="{FF2B5EF4-FFF2-40B4-BE49-F238E27FC236}">
                        <a16:creationId xmlns:a16="http://schemas.microsoft.com/office/drawing/2014/main" id="{A60D9BDD-65D4-4156-BE23-66A84EA89FC6}"/>
                      </a:ext>
                    </a:extLst>
                  </p:cNvPr>
                  <p:cNvSpPr/>
                  <p:nvPr/>
                </p:nvSpPr>
                <p:spPr>
                  <a:xfrm>
                    <a:off x="6422136" y="5791827"/>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prstClr val="black"/>
                        </a:solidFill>
                        <a:latin typeface="Calibri" panose="020F0502020204030204"/>
                      </a:rPr>
                      <a:t>4</a:t>
                    </a:r>
                  </a:p>
                </p:txBody>
              </p:sp>
              <p:sp>
                <p:nvSpPr>
                  <p:cNvPr id="21" name="Oval 20">
                    <a:extLst>
                      <a:ext uri="{FF2B5EF4-FFF2-40B4-BE49-F238E27FC236}">
                        <a16:creationId xmlns:a16="http://schemas.microsoft.com/office/drawing/2014/main" id="{136FF0C7-6649-4EB3-908C-190AA5960CE6}"/>
                      </a:ext>
                    </a:extLst>
                  </p:cNvPr>
                  <p:cNvSpPr/>
                  <p:nvPr/>
                </p:nvSpPr>
                <p:spPr>
                  <a:xfrm>
                    <a:off x="5158453" y="3195498"/>
                    <a:ext cx="432619" cy="432619"/>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prstClr val="black"/>
                        </a:solidFill>
                        <a:latin typeface="Calibri" panose="020F0502020204030204"/>
                      </a:rPr>
                      <a:t>5</a:t>
                    </a:r>
                  </a:p>
                </p:txBody>
              </p:sp>
            </p:grpSp>
            <p:sp>
              <p:nvSpPr>
                <p:cNvPr id="30" name="Rectangle: Rounded Corners 29">
                  <a:extLst>
                    <a:ext uri="{FF2B5EF4-FFF2-40B4-BE49-F238E27FC236}">
                      <a16:creationId xmlns:a16="http://schemas.microsoft.com/office/drawing/2014/main" id="{D85B490A-3C83-4CE3-87F7-03CF96177DDA}"/>
                    </a:ext>
                  </a:extLst>
                </p:cNvPr>
                <p:cNvSpPr/>
                <p:nvPr/>
              </p:nvSpPr>
              <p:spPr>
                <a:xfrm rot="20405346">
                  <a:off x="6096006" y="2391257"/>
                  <a:ext cx="2927955" cy="763727"/>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61615" indent="-61615" defTabSz="514350">
                    <a:buFont typeface="Arial" panose="020B0604020202020204" pitchFamily="34" charset="0"/>
                    <a:buChar char="•"/>
                    <a:defRPr/>
                  </a:pPr>
                  <a:r>
                    <a:rPr lang="en-US" sz="619" b="1" dirty="0">
                      <a:solidFill>
                        <a:prstClr val="black"/>
                      </a:solidFill>
                      <a:latin typeface="Calibri" panose="020F0502020204030204"/>
                    </a:rPr>
                    <a:t>Damage and Disruptions from Hazards</a:t>
                  </a:r>
                </a:p>
                <a:p>
                  <a:pPr marL="61615" indent="-61615" defTabSz="514350">
                    <a:buFont typeface="Arial" panose="020B0604020202020204" pitchFamily="34" charset="0"/>
                    <a:buChar char="•"/>
                    <a:defRPr/>
                  </a:pPr>
                  <a:r>
                    <a:rPr lang="en-US" sz="619" b="1" dirty="0">
                      <a:solidFill>
                        <a:prstClr val="black"/>
                      </a:solidFill>
                      <a:latin typeface="Calibri" panose="020F0502020204030204"/>
                    </a:rPr>
                    <a:t>Deferred Maintenance</a:t>
                  </a:r>
                </a:p>
                <a:p>
                  <a:pPr marL="61615" indent="-61615" defTabSz="514350">
                    <a:buFont typeface="Arial" panose="020B0604020202020204" pitchFamily="34" charset="0"/>
                    <a:buChar char="•"/>
                    <a:defRPr/>
                  </a:pPr>
                  <a:r>
                    <a:rPr lang="en-US" sz="619" b="1" dirty="0">
                      <a:solidFill>
                        <a:prstClr val="black"/>
                      </a:solidFill>
                      <a:latin typeface="Calibri" panose="020F0502020204030204"/>
                    </a:rPr>
                    <a:t>Heavy Traffic</a:t>
                  </a:r>
                </a:p>
              </p:txBody>
            </p:sp>
          </p:grpSp>
          <p:grpSp>
            <p:nvGrpSpPr>
              <p:cNvPr id="23" name="Group 22">
                <a:extLst>
                  <a:ext uri="{FF2B5EF4-FFF2-40B4-BE49-F238E27FC236}">
                    <a16:creationId xmlns:a16="http://schemas.microsoft.com/office/drawing/2014/main" id="{E19B33CD-CD41-4E29-9E81-BCE5F76B7B49}"/>
                  </a:ext>
                </a:extLst>
              </p:cNvPr>
              <p:cNvGrpSpPr/>
              <p:nvPr/>
            </p:nvGrpSpPr>
            <p:grpSpPr>
              <a:xfrm>
                <a:off x="7037514" y="803984"/>
                <a:ext cx="1204586" cy="769307"/>
                <a:chOff x="7037514" y="803984"/>
                <a:chExt cx="1204586" cy="769307"/>
              </a:xfrm>
            </p:grpSpPr>
            <p:sp>
              <p:nvSpPr>
                <p:cNvPr id="28" name="Oval 27">
                  <a:extLst>
                    <a:ext uri="{FF2B5EF4-FFF2-40B4-BE49-F238E27FC236}">
                      <a16:creationId xmlns:a16="http://schemas.microsoft.com/office/drawing/2014/main" id="{2556694B-421B-4AA0-A43A-644C13AA982C}"/>
                    </a:ext>
                  </a:extLst>
                </p:cNvPr>
                <p:cNvSpPr/>
                <p:nvPr/>
              </p:nvSpPr>
              <p:spPr>
                <a:xfrm>
                  <a:off x="7809481" y="803984"/>
                  <a:ext cx="432619" cy="432619"/>
                </a:xfrm>
                <a:prstGeom prst="ellipse">
                  <a:avLst/>
                </a:prstGeom>
                <a:solidFill>
                  <a:schemeClr val="bg1"/>
                </a:solidFill>
                <a:ln w="349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srgbClr val="70AD47">
                          <a:lumMod val="40000"/>
                          <a:lumOff val="60000"/>
                        </a:srgbClr>
                      </a:solidFill>
                      <a:latin typeface="Calibri" panose="020F0502020204030204"/>
                    </a:rPr>
                    <a:t>6</a:t>
                  </a:r>
                </a:p>
              </p:txBody>
            </p:sp>
            <p:sp>
              <p:nvSpPr>
                <p:cNvPr id="29" name="Oval 28">
                  <a:extLst>
                    <a:ext uri="{FF2B5EF4-FFF2-40B4-BE49-F238E27FC236}">
                      <a16:creationId xmlns:a16="http://schemas.microsoft.com/office/drawing/2014/main" id="{A0D63D06-07DE-46D4-B005-1929F6DAAA3A}"/>
                    </a:ext>
                  </a:extLst>
                </p:cNvPr>
                <p:cNvSpPr/>
                <p:nvPr/>
              </p:nvSpPr>
              <p:spPr>
                <a:xfrm>
                  <a:off x="7516243" y="893088"/>
                  <a:ext cx="432619" cy="432619"/>
                </a:xfrm>
                <a:prstGeom prst="ellipse">
                  <a:avLst/>
                </a:prstGeom>
                <a:solidFill>
                  <a:schemeClr val="bg1"/>
                </a:solidFill>
                <a:ln w="34925">
                  <a:solidFill>
                    <a:srgbClr val="E4E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srgbClr val="E4EFA5"/>
                      </a:solidFill>
                      <a:latin typeface="Calibri" panose="020F0502020204030204"/>
                    </a:rPr>
                    <a:t>6</a:t>
                  </a:r>
                </a:p>
              </p:txBody>
            </p:sp>
            <p:sp>
              <p:nvSpPr>
                <p:cNvPr id="31" name="Oval 30">
                  <a:extLst>
                    <a:ext uri="{FF2B5EF4-FFF2-40B4-BE49-F238E27FC236}">
                      <a16:creationId xmlns:a16="http://schemas.microsoft.com/office/drawing/2014/main" id="{7B764268-ACE3-4C2B-8698-01F40D3A3EB4}"/>
                    </a:ext>
                  </a:extLst>
                </p:cNvPr>
                <p:cNvSpPr/>
                <p:nvPr/>
              </p:nvSpPr>
              <p:spPr>
                <a:xfrm>
                  <a:off x="7276022" y="997787"/>
                  <a:ext cx="432619" cy="432619"/>
                </a:xfrm>
                <a:prstGeom prst="ellipse">
                  <a:avLst/>
                </a:prstGeom>
                <a:solidFill>
                  <a:schemeClr val="bg1"/>
                </a:solidFill>
                <a:ln w="34925">
                  <a:solidFill>
                    <a:srgbClr val="F1B4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srgbClr val="F1B487"/>
                      </a:solidFill>
                      <a:latin typeface="Calibri" panose="020F0502020204030204"/>
                    </a:rPr>
                    <a:t>6</a:t>
                  </a:r>
                </a:p>
              </p:txBody>
            </p:sp>
            <p:sp>
              <p:nvSpPr>
                <p:cNvPr id="33" name="Oval 32">
                  <a:extLst>
                    <a:ext uri="{FF2B5EF4-FFF2-40B4-BE49-F238E27FC236}">
                      <a16:creationId xmlns:a16="http://schemas.microsoft.com/office/drawing/2014/main" id="{67B2F3C6-2D89-41CE-8C7E-AD6AC394CF85}"/>
                    </a:ext>
                  </a:extLst>
                </p:cNvPr>
                <p:cNvSpPr/>
                <p:nvPr/>
              </p:nvSpPr>
              <p:spPr>
                <a:xfrm>
                  <a:off x="7037514" y="1140672"/>
                  <a:ext cx="432619" cy="432619"/>
                </a:xfrm>
                <a:prstGeom prst="ellipse">
                  <a:avLst/>
                </a:prstGeom>
                <a:solidFill>
                  <a:schemeClr val="bg1"/>
                </a:solidFill>
                <a:ln w="34925">
                  <a:solidFill>
                    <a:srgbClr val="FB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013" dirty="0">
                      <a:solidFill>
                        <a:srgbClr val="FB7D7D"/>
                      </a:solidFill>
                      <a:latin typeface="Calibri" panose="020F0502020204030204"/>
                    </a:rPr>
                    <a:t>6</a:t>
                  </a:r>
                </a:p>
              </p:txBody>
            </p:sp>
          </p:grpSp>
        </p:grpSp>
      </p:grpSp>
      <p:pic>
        <p:nvPicPr>
          <p:cNvPr id="35" name="Picture 34">
            <a:extLst>
              <a:ext uri="{FF2B5EF4-FFF2-40B4-BE49-F238E27FC236}">
                <a16:creationId xmlns:a16="http://schemas.microsoft.com/office/drawing/2014/main" id="{9FF27DF8-E91F-46A3-80DB-7BC8EB1DC227}"/>
              </a:ext>
            </a:extLst>
          </p:cNvPr>
          <p:cNvPicPr>
            <a:picLocks noChangeAspect="1"/>
          </p:cNvPicPr>
          <p:nvPr/>
        </p:nvPicPr>
        <p:blipFill>
          <a:blip r:embed="rId9"/>
          <a:stretch>
            <a:fillRect/>
          </a:stretch>
        </p:blipFill>
        <p:spPr>
          <a:xfrm>
            <a:off x="7110101" y="977056"/>
            <a:ext cx="6858000" cy="3621974"/>
          </a:xfrm>
          <a:prstGeom prst="rect">
            <a:avLst/>
          </a:prstGeom>
          <a:solidFill>
            <a:schemeClr val="bg1"/>
          </a:solidFill>
        </p:spPr>
      </p:pic>
    </p:spTree>
    <p:extLst>
      <p:ext uri="{BB962C8B-B14F-4D97-AF65-F5344CB8AC3E}">
        <p14:creationId xmlns:p14="http://schemas.microsoft.com/office/powerpoint/2010/main" val="3426862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a:stretch>
            <a:fillRect/>
          </a:stretch>
        </p:blipFill>
        <p:spPr>
          <a:xfrm rot="5400000">
            <a:off x="-687070" y="3179472"/>
            <a:ext cx="8232140" cy="3502693"/>
          </a:xfrm>
          <a:prstGeom prst="rect">
            <a:avLst/>
          </a:prstGeom>
          <a:solidFill>
            <a:schemeClr val="bg1"/>
          </a:solidFill>
        </p:spPr>
      </p:pic>
      <p:sp>
        <p:nvSpPr>
          <p:cNvPr id="4" name="TextBox 3"/>
          <p:cNvSpPr txBox="1"/>
          <p:nvPr/>
        </p:nvSpPr>
        <p:spPr>
          <a:xfrm>
            <a:off x="0" y="376957"/>
            <a:ext cx="6858000"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25718" tIns="0" rIns="0" bIns="0" rtlCol="0">
            <a:spAutoFit/>
          </a:bodyPr>
          <a:lstStyle/>
          <a:p>
            <a:pPr defTabSz="514350">
              <a:defRPr/>
            </a:pPr>
            <a:r>
              <a:rPr lang="en-US" sz="2000" dirty="0">
                <a:solidFill>
                  <a:schemeClr val="bg1"/>
                </a:solidFill>
                <a:latin typeface="+mj-lt"/>
                <a:ea typeface="+mj-ea"/>
                <a:cs typeface="Times New Roman" panose="02020603050405020304" pitchFamily="18" charset="0"/>
              </a:rPr>
              <a:t>How Does the Money Flow into State and Local Bridges?</a:t>
            </a:r>
          </a:p>
        </p:txBody>
      </p:sp>
    </p:spTree>
    <p:extLst>
      <p:ext uri="{BB962C8B-B14F-4D97-AF65-F5344CB8AC3E}">
        <p14:creationId xmlns:p14="http://schemas.microsoft.com/office/powerpoint/2010/main" val="3970125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Infrastructure Asset Management Flow Chart</a:t>
            </a:r>
          </a:p>
        </p:txBody>
      </p:sp>
      <p:pic>
        <p:nvPicPr>
          <p:cNvPr id="4" name="Content Placeholder 3"/>
          <p:cNvPicPr>
            <a:picLocks noGrp="1" noChangeAspect="1"/>
          </p:cNvPicPr>
          <p:nvPr>
            <p:ph idx="1"/>
          </p:nvPr>
        </p:nvPicPr>
        <p:blipFill>
          <a:blip r:embed="rId2"/>
          <a:stretch>
            <a:fillRect/>
          </a:stretch>
        </p:blipFill>
        <p:spPr>
          <a:xfrm rot="5400000">
            <a:off x="-714906" y="2099763"/>
            <a:ext cx="8287812" cy="5642766"/>
          </a:xfrm>
          <a:prstGeom prst="rect">
            <a:avLst/>
          </a:prstGeom>
        </p:spPr>
      </p:pic>
    </p:spTree>
    <p:extLst>
      <p:ext uri="{BB962C8B-B14F-4D97-AF65-F5344CB8AC3E}">
        <p14:creationId xmlns:p14="http://schemas.microsoft.com/office/powerpoint/2010/main" val="1635497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0DB7-35BF-4DD5-A891-08AE1037528D}"/>
              </a:ext>
            </a:extLst>
          </p:cNvPr>
          <p:cNvSpPr>
            <a:spLocks noGrp="1"/>
          </p:cNvSpPr>
          <p:nvPr>
            <p:ph type="title"/>
          </p:nvPr>
        </p:nvSpPr>
        <p:spPr/>
        <p:txBody>
          <a:bodyPr anchor="b"/>
          <a:lstStyle/>
          <a:p>
            <a:r>
              <a:rPr lang="en-US" dirty="0"/>
              <a:t>Other TAMP Strategies </a:t>
            </a:r>
          </a:p>
        </p:txBody>
      </p:sp>
      <p:pic>
        <p:nvPicPr>
          <p:cNvPr id="4" name="Content Placeholder 3">
            <a:hlinkClick r:id="rId2"/>
            <a:extLst>
              <a:ext uri="{FF2B5EF4-FFF2-40B4-BE49-F238E27FC236}">
                <a16:creationId xmlns:a16="http://schemas.microsoft.com/office/drawing/2014/main" id="{C93A54EE-0A1E-4E4B-A93E-DE8436DE715B}"/>
              </a:ext>
            </a:extLst>
          </p:cNvPr>
          <p:cNvPicPr>
            <a:picLocks noGrp="1"/>
          </p:cNvPicPr>
          <p:nvPr>
            <p:ph idx="1"/>
          </p:nvPr>
        </p:nvPicPr>
        <p:blipFill>
          <a:blip r:embed="rId3"/>
          <a:stretch>
            <a:fillRect/>
          </a:stretch>
        </p:blipFill>
        <p:spPr>
          <a:xfrm rot="5400000">
            <a:off x="219095" y="2389351"/>
            <a:ext cx="6746307" cy="4633255"/>
          </a:xfrm>
          <a:prstGeom prst="rect">
            <a:avLst/>
          </a:prstGeom>
        </p:spPr>
      </p:pic>
    </p:spTree>
    <p:extLst>
      <p:ext uri="{BB962C8B-B14F-4D97-AF65-F5344CB8AC3E}">
        <p14:creationId xmlns:p14="http://schemas.microsoft.com/office/powerpoint/2010/main" val="1697182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2226" y="0"/>
            <a:ext cx="6858000" cy="668866"/>
          </a:xfrm>
          <a:prstGeom prst="rect">
            <a:avLst/>
          </a:prstGeom>
          <a:noFill/>
          <a:ln>
            <a:noFill/>
          </a:ln>
        </p:spPr>
        <p:txBody>
          <a:bodyPr vert="horz" lIns="51427" tIns="25706" rIns="51427" bIns="25706" rtlCol="0" anchor="b" anchorCtr="0">
            <a:noAutofit/>
          </a:bodyPr>
          <a:lstStyle/>
          <a:p>
            <a:pPr marL="32147" indent="-1786">
              <a:spcBef>
                <a:spcPts val="0"/>
              </a:spcBef>
              <a:buClr>
                <a:schemeClr val="lt1"/>
              </a:buClr>
              <a:buSzPct val="25000"/>
            </a:pPr>
            <a:r>
              <a:rPr lang="en-US" sz="2400" dirty="0">
                <a:ea typeface="Times New Roman"/>
                <a:cs typeface="Times New Roman"/>
                <a:sym typeface="Times New Roman"/>
              </a:rPr>
              <a:t>Key Elements of Infrastructure Asset Management</a:t>
            </a:r>
          </a:p>
        </p:txBody>
      </p:sp>
      <p:sp>
        <p:nvSpPr>
          <p:cNvPr id="5" name="Slide Number Placeholder 4"/>
          <p:cNvSpPr>
            <a:spLocks noGrp="1"/>
          </p:cNvSpPr>
          <p:nvPr>
            <p:ph type="sldNum" sz="quarter" idx="12"/>
          </p:nvPr>
        </p:nvSpPr>
        <p:spPr/>
        <p:txBody>
          <a:bodyPr/>
          <a:lstStyle/>
          <a:p>
            <a:pPr>
              <a:buSzPct val="25000"/>
            </a:pPr>
            <a:fld id="{00000000-1234-1234-1234-123412341234}" type="slidenum">
              <a:rPr lang="en-US" smtClean="0"/>
              <a:pPr>
                <a:buSzPct val="25000"/>
              </a:pPr>
              <a:t>18</a:t>
            </a:fld>
            <a:endParaRPr lang="en-US" dirty="0"/>
          </a:p>
        </p:txBody>
      </p:sp>
      <p:pic>
        <p:nvPicPr>
          <p:cNvPr id="1032" name="Picture 8" descr="http://www.clipartbest.com/cliparts/bTy/E8G/bTyE8GKbc.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343074" y="7599454"/>
            <a:ext cx="1000777" cy="7505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rot="5400000">
            <a:off x="-1313502" y="3301769"/>
            <a:ext cx="8067554" cy="3431709"/>
          </a:xfrm>
          <a:prstGeom prst="rect">
            <a:avLst/>
          </a:prstGeom>
        </p:spPr>
        <p:txBody>
          <a:bodyPr wrap="square">
            <a:spAutoFit/>
          </a:bodyPr>
          <a:lstStyle/>
          <a:p>
            <a:pPr marL="257175" indent="-257175">
              <a:spcAft>
                <a:spcPts val="338"/>
              </a:spcAft>
              <a:buSzPct val="100000"/>
              <a:buFont typeface="+mj-lt"/>
              <a:buAutoNum type="arabicPeriod"/>
            </a:pPr>
            <a:r>
              <a:rPr lang="en-US" sz="1600" dirty="0">
                <a:cs typeface="Times New Roman" panose="02020603050405020304" pitchFamily="18" charset="0"/>
              </a:rPr>
              <a:t>Taking a life-cycle approach</a:t>
            </a:r>
          </a:p>
          <a:p>
            <a:pPr marL="514350" lvl="1" indent="-257175">
              <a:spcAft>
                <a:spcPts val="338"/>
              </a:spcAft>
              <a:buSzPct val="100000"/>
              <a:buFont typeface="Arial" panose="020B0604020202020204" pitchFamily="34" charset="0"/>
              <a:buChar char="•"/>
            </a:pPr>
            <a:r>
              <a:rPr lang="en-US" sz="1600" dirty="0"/>
              <a:t>The whole-life/life cycle of an asset is considered</a:t>
            </a:r>
            <a:endParaRPr lang="en-US" sz="1600" dirty="0">
              <a:cs typeface="Times New Roman" panose="02020603050405020304" pitchFamily="18" charset="0"/>
            </a:endParaRPr>
          </a:p>
          <a:p>
            <a:pPr marL="257175" indent="-257175">
              <a:spcAft>
                <a:spcPts val="338"/>
              </a:spcAft>
              <a:buSzPct val="100000"/>
              <a:buFont typeface="+mj-lt"/>
              <a:buAutoNum type="arabicPeriod"/>
            </a:pPr>
            <a:r>
              <a:rPr lang="en-US" sz="1600" dirty="0">
                <a:cs typeface="Times New Roman" panose="02020603050405020304" pitchFamily="18" charset="0"/>
              </a:rPr>
              <a:t>Developing cost-effective management strategies for the long-term</a:t>
            </a:r>
          </a:p>
          <a:p>
            <a:pPr marL="514350" lvl="1" indent="-257175">
              <a:spcAft>
                <a:spcPts val="338"/>
              </a:spcAft>
              <a:buSzPct val="100000"/>
              <a:buFont typeface="Arial" panose="020B0604020202020204" pitchFamily="34" charset="0"/>
              <a:buChar char="•"/>
            </a:pPr>
            <a:r>
              <a:rPr lang="en-US" sz="1600" dirty="0">
                <a:cs typeface="Times New Roman" panose="02020603050405020304" pitchFamily="18" charset="0"/>
              </a:rPr>
              <a:t>Optimization - maximizing benefits by balancing competing demands</a:t>
            </a:r>
          </a:p>
          <a:p>
            <a:pPr marL="514350" lvl="1" indent="-257175">
              <a:spcAft>
                <a:spcPts val="338"/>
              </a:spcAft>
              <a:buSzPct val="100000"/>
              <a:buFont typeface="Arial" panose="020B0604020202020204" pitchFamily="34" charset="0"/>
              <a:buChar char="•"/>
            </a:pPr>
            <a:r>
              <a:rPr lang="en-US" sz="1600" dirty="0">
                <a:cs typeface="Times New Roman" panose="02020603050405020304" pitchFamily="18" charset="0"/>
              </a:rPr>
              <a:t>resource allocation - allocation of resources based on asset needs</a:t>
            </a:r>
          </a:p>
          <a:p>
            <a:pPr marL="257175" indent="-257175">
              <a:spcAft>
                <a:spcPts val="338"/>
              </a:spcAft>
              <a:buSzPct val="100000"/>
              <a:buFont typeface="+mj-lt"/>
              <a:buAutoNum type="arabicPeriod"/>
            </a:pPr>
            <a:r>
              <a:rPr lang="en-US" sz="1600" dirty="0">
                <a:cs typeface="Times New Roman" panose="02020603050405020304" pitchFamily="18" charset="0"/>
              </a:rPr>
              <a:t>Providing a defined level of service and monitoring performance</a:t>
            </a:r>
          </a:p>
          <a:p>
            <a:pPr marL="514350" lvl="1" indent="-257175">
              <a:spcAft>
                <a:spcPts val="338"/>
              </a:spcAft>
              <a:buSzPct val="100000"/>
              <a:buFont typeface="Arial" panose="020B0604020202020204" pitchFamily="34" charset="0"/>
              <a:buChar char="•"/>
            </a:pPr>
            <a:r>
              <a:rPr lang="en-US" sz="1600" dirty="0">
                <a:cs typeface="Times New Roman" panose="02020603050405020304" pitchFamily="18" charset="0"/>
              </a:rPr>
              <a:t>Customer Focus -  explicit consideration of customer expectations</a:t>
            </a:r>
          </a:p>
          <a:p>
            <a:pPr marL="257175" indent="-257175">
              <a:spcAft>
                <a:spcPts val="338"/>
              </a:spcAft>
              <a:buSzPct val="100000"/>
              <a:buFont typeface="+mj-lt"/>
              <a:buAutoNum type="arabicPeriod"/>
            </a:pPr>
            <a:r>
              <a:rPr lang="en-US" sz="1600" dirty="0">
                <a:cs typeface="Times New Roman" panose="02020603050405020304" pitchFamily="18" charset="0"/>
              </a:rPr>
              <a:t>Understanding and meeting the impact of growth through demand management and infrastructure investment</a:t>
            </a:r>
          </a:p>
          <a:p>
            <a:pPr marL="257175" indent="-257175">
              <a:spcAft>
                <a:spcPts val="338"/>
              </a:spcAft>
              <a:buSzPct val="100000"/>
              <a:buFont typeface="+mj-lt"/>
              <a:buAutoNum type="arabicPeriod"/>
            </a:pPr>
            <a:r>
              <a:rPr lang="en-US" sz="1600" dirty="0">
                <a:cs typeface="Times New Roman" panose="02020603050405020304" pitchFamily="18" charset="0"/>
              </a:rPr>
              <a:t>Managing risks associated with asset failures</a:t>
            </a:r>
          </a:p>
          <a:p>
            <a:pPr marL="257175" indent="-257175">
              <a:spcAft>
                <a:spcPts val="338"/>
              </a:spcAft>
              <a:buSzPct val="100000"/>
              <a:buFont typeface="+mj-lt"/>
              <a:buAutoNum type="arabicPeriod"/>
            </a:pPr>
            <a:r>
              <a:rPr lang="en-US" sz="1600" dirty="0">
                <a:cs typeface="Times New Roman" panose="02020603050405020304" pitchFamily="18" charset="0"/>
              </a:rPr>
              <a:t>Sustainable use of physical resources</a:t>
            </a:r>
          </a:p>
          <a:p>
            <a:pPr marL="257175" indent="-257175">
              <a:spcAft>
                <a:spcPts val="338"/>
              </a:spcAft>
              <a:buSzPct val="100000"/>
              <a:buFont typeface="+mj-lt"/>
              <a:buAutoNum type="arabicPeriod"/>
            </a:pPr>
            <a:r>
              <a:rPr lang="en-US" sz="1600" dirty="0">
                <a:cs typeface="Times New Roman" panose="02020603050405020304" pitchFamily="18" charset="0"/>
              </a:rPr>
              <a:t>Continuous improvement in asset management practices</a:t>
            </a:r>
          </a:p>
        </p:txBody>
      </p:sp>
      <p:pic>
        <p:nvPicPr>
          <p:cNvPr id="3" name="Picture 2"/>
          <p:cNvPicPr>
            <a:picLocks noChangeAspect="1"/>
          </p:cNvPicPr>
          <p:nvPr/>
        </p:nvPicPr>
        <p:blipFill rotWithShape="1">
          <a:blip r:embed="rId4">
            <a:clrChange>
              <a:clrFrom>
                <a:srgbClr val="FDFDFD"/>
              </a:clrFrom>
              <a:clrTo>
                <a:srgbClr val="FDFDFD">
                  <a:alpha val="0"/>
                </a:srgbClr>
              </a:clrTo>
            </a:clrChange>
          </a:blip>
          <a:srcRect t="2302"/>
          <a:stretch/>
        </p:blipFill>
        <p:spPr>
          <a:xfrm rot="5400000">
            <a:off x="258834" y="8090265"/>
            <a:ext cx="909789" cy="750583"/>
          </a:xfrm>
          <a:prstGeom prst="rect">
            <a:avLst/>
          </a:prstGeom>
        </p:spPr>
      </p:pic>
      <p:sp>
        <p:nvSpPr>
          <p:cNvPr id="10" name="Rectangle 9"/>
          <p:cNvSpPr/>
          <p:nvPr/>
        </p:nvSpPr>
        <p:spPr>
          <a:xfrm rot="5400000">
            <a:off x="2586832" y="3965542"/>
            <a:ext cx="6458018" cy="750583"/>
          </a:xfrm>
          <a:prstGeom prst="rect">
            <a:avLst/>
          </a:prstGeom>
          <a:noFill/>
        </p:spPr>
        <p:txBody>
          <a:bodyPr spcFirstLastPara="1" wrap="none" lIns="51435" tIns="25718" rIns="51435" bIns="25718" numCol="1">
            <a:prstTxWarp prst="textArchUp">
              <a:avLst>
                <a:gd name="adj" fmla="val 11269703"/>
              </a:avLst>
            </a:prstTxWarp>
            <a:spAutoFit/>
            <a:scene3d>
              <a:camera prst="orthographicFront"/>
              <a:lightRig rig="soft" dir="t">
                <a:rot lat="0" lon="0" rev="15600000"/>
              </a:lightRig>
            </a:scene3d>
            <a:sp3d extrusionH="57150" prstMaterial="softEdge">
              <a:bevelT w="25400" h="38100"/>
              <a:extrusionClr>
                <a:schemeClr val="tx1"/>
              </a:extrusionClr>
            </a:sp3d>
          </a:bodyPr>
          <a:lstStyle/>
          <a:p>
            <a:pPr algn="ctr"/>
            <a:r>
              <a:rPr lang="en-US" sz="2700" b="1" dirty="0">
                <a:ln/>
                <a:solidFill>
                  <a:schemeClr val="accent4"/>
                </a:solidFill>
                <a:cs typeface="Times New Roman" panose="02020603050405020304" pitchFamily="18" charset="0"/>
              </a:rPr>
              <a:t>Key Elements of Infrastructure Asset Management</a:t>
            </a:r>
          </a:p>
        </p:txBody>
      </p:sp>
      <p:pic>
        <p:nvPicPr>
          <p:cNvPr id="4" name="Picture 3">
            <a:hlinkClick r:id="rId5"/>
            <a:extLst>
              <a:ext uri="{FF2B5EF4-FFF2-40B4-BE49-F238E27FC236}">
                <a16:creationId xmlns:a16="http://schemas.microsoft.com/office/drawing/2014/main" id="{544FAC2C-E771-4961-A18E-2E5C49416EB1}"/>
              </a:ext>
            </a:extLst>
          </p:cNvPr>
          <p:cNvPicPr>
            <a:picLocks noChangeAspect="1"/>
          </p:cNvPicPr>
          <p:nvPr/>
        </p:nvPicPr>
        <p:blipFill>
          <a:blip r:embed="rId6"/>
          <a:stretch>
            <a:fillRect/>
          </a:stretch>
        </p:blipFill>
        <p:spPr>
          <a:xfrm rot="5400000">
            <a:off x="-628224" y="6666917"/>
            <a:ext cx="2033707" cy="685571"/>
          </a:xfrm>
          <a:prstGeom prst="rect">
            <a:avLst/>
          </a:prstGeom>
        </p:spPr>
      </p:pic>
      <p:sp>
        <p:nvSpPr>
          <p:cNvPr id="9" name="Rectangle 8">
            <a:extLst>
              <a:ext uri="{FF2B5EF4-FFF2-40B4-BE49-F238E27FC236}">
                <a16:creationId xmlns:a16="http://schemas.microsoft.com/office/drawing/2014/main" id="{CAB6F7F3-9527-4777-A2D6-3ECEAA014716}"/>
              </a:ext>
            </a:extLst>
          </p:cNvPr>
          <p:cNvSpPr/>
          <p:nvPr/>
        </p:nvSpPr>
        <p:spPr>
          <a:xfrm rot="5400000">
            <a:off x="8427839" y="1444533"/>
            <a:ext cx="889781" cy="213585"/>
          </a:xfrm>
          <a:prstGeom prst="rect">
            <a:avLst/>
          </a:prstGeom>
        </p:spPr>
        <p:txBody>
          <a:bodyPr wrap="square">
            <a:spAutoFit/>
          </a:bodyPr>
          <a:lstStyle/>
          <a:p>
            <a:pPr algn="ctr"/>
            <a:r>
              <a:rPr lang="en-US" sz="788" dirty="0">
                <a:hlinkClick r:id="rId5"/>
              </a:rPr>
              <a:t>FHWA/Asset</a:t>
            </a:r>
            <a:endParaRPr lang="en-US" sz="788" dirty="0"/>
          </a:p>
        </p:txBody>
      </p:sp>
    </p:spTree>
    <p:extLst>
      <p:ext uri="{BB962C8B-B14F-4D97-AF65-F5344CB8AC3E}">
        <p14:creationId xmlns:p14="http://schemas.microsoft.com/office/powerpoint/2010/main" val="564615748"/>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1C63-11AA-4873-9A66-2B7B4B759BB2}"/>
              </a:ext>
            </a:extLst>
          </p:cNvPr>
          <p:cNvSpPr>
            <a:spLocks noGrp="1"/>
          </p:cNvSpPr>
          <p:nvPr>
            <p:ph type="title"/>
          </p:nvPr>
        </p:nvSpPr>
        <p:spPr/>
        <p:txBody>
          <a:bodyPr/>
          <a:lstStyle/>
          <a:p>
            <a:r>
              <a:rPr lang="en-US" dirty="0"/>
              <a:t>SUMO Road Network Levels of Service</a:t>
            </a:r>
          </a:p>
        </p:txBody>
      </p:sp>
      <p:sp>
        <p:nvSpPr>
          <p:cNvPr id="3" name="Content Placeholder 2">
            <a:extLst>
              <a:ext uri="{FF2B5EF4-FFF2-40B4-BE49-F238E27FC236}">
                <a16:creationId xmlns:a16="http://schemas.microsoft.com/office/drawing/2014/main" id="{DA8F19A9-094F-4B7F-9001-3F7765DB977F}"/>
              </a:ext>
            </a:extLst>
          </p:cNvPr>
          <p:cNvSpPr>
            <a:spLocks noGrp="1"/>
          </p:cNvSpPr>
          <p:nvPr>
            <p:ph idx="1"/>
          </p:nvPr>
        </p:nvSpPr>
        <p:spPr>
          <a:xfrm>
            <a:off x="183894" y="3131721"/>
            <a:ext cx="5915025" cy="2447628"/>
          </a:xfrm>
        </p:spPr>
        <p:txBody>
          <a:bodyPr/>
          <a:lstStyle/>
          <a:p>
            <a:r>
              <a:rPr lang="en-US" dirty="0"/>
              <a:t>Average Travel Speed - hourly</a:t>
            </a:r>
          </a:p>
          <a:p>
            <a:pPr lvl="1"/>
            <a:r>
              <a:rPr lang="en-US" dirty="0"/>
              <a:t>Asset &amp; Network – Table B-4</a:t>
            </a:r>
          </a:p>
          <a:p>
            <a:r>
              <a:rPr lang="en-US" dirty="0"/>
              <a:t>Signalized Intersections – Table B-6</a:t>
            </a:r>
          </a:p>
          <a:p>
            <a:r>
              <a:rPr lang="en-US" dirty="0"/>
              <a:t>ADA Compliant – binary </a:t>
            </a:r>
          </a:p>
          <a:p>
            <a:r>
              <a:rPr lang="en-US" dirty="0"/>
              <a:t>State of Repair</a:t>
            </a:r>
          </a:p>
          <a:p>
            <a:pPr lvl="1"/>
            <a:r>
              <a:rPr lang="en-US" dirty="0"/>
              <a:t>Average for network</a:t>
            </a:r>
          </a:p>
          <a:p>
            <a:pPr lvl="1"/>
            <a:r>
              <a:rPr lang="en-US" dirty="0"/>
              <a:t>Current after </a:t>
            </a:r>
            <a:r>
              <a:rPr lang="en-US" dirty="0" err="1"/>
              <a:t>period_i</a:t>
            </a:r>
            <a:r>
              <a:rPr lang="en-US" dirty="0"/>
              <a:t> and rate of change from </a:t>
            </a:r>
            <a:r>
              <a:rPr lang="en-US" dirty="0" err="1"/>
              <a:t>period_i</a:t>
            </a:r>
            <a:r>
              <a:rPr lang="en-US" dirty="0"/>
              <a:t> -1 and </a:t>
            </a:r>
            <a:r>
              <a:rPr lang="en-US" dirty="0" err="1"/>
              <a:t>period_i</a:t>
            </a:r>
            <a:endParaRPr lang="en-US" dirty="0"/>
          </a:p>
        </p:txBody>
      </p:sp>
    </p:spTree>
    <p:extLst>
      <p:ext uri="{BB962C8B-B14F-4D97-AF65-F5344CB8AC3E}">
        <p14:creationId xmlns:p14="http://schemas.microsoft.com/office/powerpoint/2010/main" val="215830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2387FB-BF82-48A1-A991-726DB054127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66" t="-466" r="-932" b="-932"/>
          <a:stretch/>
        </p:blipFill>
        <p:spPr>
          <a:xfrm rot="5400000">
            <a:off x="-655616" y="2637455"/>
            <a:ext cx="8328378" cy="4684712"/>
          </a:xfrm>
          <a:prstGeom prst="rect">
            <a:avLst/>
          </a:prstGeom>
          <a:solidFill>
            <a:schemeClr val="bg1"/>
          </a:solidFill>
        </p:spPr>
      </p:pic>
      <p:sp>
        <p:nvSpPr>
          <p:cNvPr id="2" name="Title 1">
            <a:extLst>
              <a:ext uri="{FF2B5EF4-FFF2-40B4-BE49-F238E27FC236}">
                <a16:creationId xmlns:a16="http://schemas.microsoft.com/office/drawing/2014/main" id="{4A9DC8BA-B937-4106-B07C-004E3885D395}"/>
              </a:ext>
            </a:extLst>
          </p:cNvPr>
          <p:cNvSpPr>
            <a:spLocks noGrp="1"/>
          </p:cNvSpPr>
          <p:nvPr>
            <p:ph type="ctrTitle"/>
          </p:nvPr>
        </p:nvSpPr>
        <p:spPr>
          <a:xfrm rot="5400000">
            <a:off x="-577751" y="3107730"/>
            <a:ext cx="4264819" cy="776883"/>
          </a:xfrm>
        </p:spPr>
        <p:txBody>
          <a:bodyPr>
            <a:noAutofit/>
          </a:bodyPr>
          <a:lstStyle/>
          <a:p>
            <a:pPr algn="l"/>
            <a:r>
              <a:rPr lang="en-US" sz="2250" dirty="0">
                <a:effectLst>
                  <a:outerShdw blurRad="38100" dist="38100" dir="2700000" algn="tl">
                    <a:srgbClr val="000000">
                      <a:alpha val="43137"/>
                    </a:srgbClr>
                  </a:outerShdw>
                </a:effectLst>
              </a:rPr>
              <a:t>Flow Chart of ABM Simulation </a:t>
            </a:r>
            <a:r>
              <a:rPr lang="en-US" sz="2250" dirty="0">
                <a:effectLst>
                  <a:outerShdw blurRad="38100" dist="38100" dir="2700000" algn="tl">
                    <a:srgbClr val="000000">
                      <a:alpha val="43137"/>
                    </a:srgbClr>
                  </a:outerShdw>
                </a:effectLst>
                <a:hlinkClick r:id="rId4"/>
              </a:rPr>
              <a:t>of</a:t>
            </a:r>
            <a:r>
              <a:rPr lang="en-US" sz="2250" dirty="0">
                <a:effectLst>
                  <a:outerShdw blurRad="38100" dist="38100" dir="2700000" algn="tl">
                    <a:srgbClr val="000000">
                      <a:alpha val="43137"/>
                    </a:srgbClr>
                  </a:outerShdw>
                </a:effectLst>
              </a:rPr>
              <a:t> Transportation Asset Management</a:t>
            </a:r>
          </a:p>
        </p:txBody>
      </p:sp>
    </p:spTree>
    <p:extLst>
      <p:ext uri="{BB962C8B-B14F-4D97-AF65-F5344CB8AC3E}">
        <p14:creationId xmlns:p14="http://schemas.microsoft.com/office/powerpoint/2010/main" val="2736309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0C479-5DF5-4CDB-BD43-FD5DE85F19A7}"/>
              </a:ext>
            </a:extLst>
          </p:cNvPr>
          <p:cNvSpPr>
            <a:spLocks noGrp="1"/>
          </p:cNvSpPr>
          <p:nvPr>
            <p:ph type="title"/>
          </p:nvPr>
        </p:nvSpPr>
        <p:spPr/>
        <p:txBody>
          <a:bodyPr/>
          <a:lstStyle/>
          <a:p>
            <a:r>
              <a:rPr lang="en-US" dirty="0"/>
              <a:t>SUMO Road Network Performance Measures</a:t>
            </a:r>
          </a:p>
        </p:txBody>
      </p:sp>
      <p:sp>
        <p:nvSpPr>
          <p:cNvPr id="3" name="Content Placeholder 2">
            <a:extLst>
              <a:ext uri="{FF2B5EF4-FFF2-40B4-BE49-F238E27FC236}">
                <a16:creationId xmlns:a16="http://schemas.microsoft.com/office/drawing/2014/main" id="{DE5A60ED-71BC-4BF4-AF18-394F26F2AEFF}"/>
              </a:ext>
            </a:extLst>
          </p:cNvPr>
          <p:cNvSpPr>
            <a:spLocks noGrp="1"/>
          </p:cNvSpPr>
          <p:nvPr>
            <p:ph idx="1"/>
          </p:nvPr>
        </p:nvSpPr>
        <p:spPr/>
        <p:txBody>
          <a:bodyPr/>
          <a:lstStyle/>
          <a:p>
            <a:r>
              <a:rPr lang="en-US" dirty="0"/>
              <a:t>3.7 Use of Performance Measures</a:t>
            </a:r>
          </a:p>
          <a:p>
            <a:pPr lvl="1"/>
            <a:r>
              <a:rPr lang="en-US" dirty="0"/>
              <a:t>Providing Feedback for Use in Resource Allocation </a:t>
            </a:r>
          </a:p>
          <a:p>
            <a:pPr lvl="2"/>
            <a:r>
              <a:rPr lang="en-US" dirty="0"/>
              <a:t>Structured Feedback Process</a:t>
            </a:r>
          </a:p>
          <a:p>
            <a:pPr lvl="2"/>
            <a:r>
              <a:rPr lang="en-US" dirty="0"/>
              <a:t>Quarterly Management Reviews</a:t>
            </a:r>
          </a:p>
          <a:p>
            <a:pPr lvl="2"/>
            <a:r>
              <a:rPr lang="en-US" dirty="0"/>
              <a:t>Public Feedback</a:t>
            </a:r>
          </a:p>
          <a:p>
            <a:pPr lvl="2"/>
            <a:r>
              <a:rPr lang="en-US" dirty="0"/>
              <a:t>Activity Adjustments Based on an Analysis of Trends</a:t>
            </a:r>
          </a:p>
          <a:p>
            <a:pPr lvl="1"/>
            <a:r>
              <a:rPr lang="en-US" dirty="0"/>
              <a:t>Tradeoff Analysis</a:t>
            </a:r>
          </a:p>
        </p:txBody>
      </p:sp>
    </p:spTree>
    <p:extLst>
      <p:ext uri="{BB962C8B-B14F-4D97-AF65-F5344CB8AC3E}">
        <p14:creationId xmlns:p14="http://schemas.microsoft.com/office/powerpoint/2010/main" val="395119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CC45-7ADD-4072-957F-83663903CB43}"/>
              </a:ext>
            </a:extLst>
          </p:cNvPr>
          <p:cNvSpPr>
            <a:spLocks noGrp="1"/>
          </p:cNvSpPr>
          <p:nvPr>
            <p:ph type="title"/>
          </p:nvPr>
        </p:nvSpPr>
        <p:spPr/>
        <p:txBody>
          <a:bodyPr/>
          <a:lstStyle/>
          <a:p>
            <a:r>
              <a:rPr lang="en-US" dirty="0"/>
              <a:t>3.8 Setting Performance Targets</a:t>
            </a:r>
          </a:p>
        </p:txBody>
      </p:sp>
      <p:sp>
        <p:nvSpPr>
          <p:cNvPr id="3" name="Content Placeholder 2">
            <a:extLst>
              <a:ext uri="{FF2B5EF4-FFF2-40B4-BE49-F238E27FC236}">
                <a16:creationId xmlns:a16="http://schemas.microsoft.com/office/drawing/2014/main" id="{129957EA-D871-4294-A544-B52A348A4534}"/>
              </a:ext>
            </a:extLst>
          </p:cNvPr>
          <p:cNvSpPr>
            <a:spLocks noGrp="1"/>
          </p:cNvSpPr>
          <p:nvPr>
            <p:ph idx="1"/>
          </p:nvPr>
        </p:nvSpPr>
        <p:spPr>
          <a:xfrm>
            <a:off x="0" y="2971085"/>
            <a:ext cx="6858000" cy="2447628"/>
          </a:xfrm>
        </p:spPr>
        <p:txBody>
          <a:bodyPr/>
          <a:lstStyle/>
          <a:p>
            <a:r>
              <a:rPr lang="en-US" sz="900" dirty="0"/>
              <a:t>Anticipated funding level through the forecast horizon (Idaho, Michigan, Minnesota, Montana, Ohio, New York, and Washington);</a:t>
            </a:r>
          </a:p>
          <a:p>
            <a:r>
              <a:rPr lang="en-US" sz="900" dirty="0"/>
              <a:t>Public involvement (Michigan and Montana) and customer-based market research (Minnesota);</a:t>
            </a:r>
          </a:p>
          <a:p>
            <a:r>
              <a:rPr lang="en-US" sz="900" dirty="0"/>
              <a:t>Existing condition (Montana), historical performance trend (Minnesota), limited information on performance compared with other states (Minnesota), and the implications of different proposed condition levels (Idaho);</a:t>
            </a:r>
          </a:p>
          <a:p>
            <a:r>
              <a:rPr lang="en-US" sz="900" dirty="0"/>
              <a:t>Input from the DOT director, the transportation commission or board, governor’s office, or state legislature (Michigan with Ohio);</a:t>
            </a:r>
          </a:p>
          <a:p>
            <a:r>
              <a:rPr lang="en-US" sz="900" dirty="0"/>
              <a:t>Policy goals/guidance and statewide priorities such as “preservation first” (Florida, New York, and Iowa);</a:t>
            </a:r>
          </a:p>
          <a:p>
            <a:r>
              <a:rPr lang="en-US" sz="900" dirty="0"/>
              <a:t>Discussion with the construction industry (Michigan);</a:t>
            </a:r>
          </a:p>
          <a:p>
            <a:r>
              <a:rPr lang="en-US" sz="900" dirty="0"/>
              <a:t>Life-cycle costs (if a model is available), marginal value of additional investment (100-percent targets are not always advisable) and tradeoff considerations (Minnesota); and</a:t>
            </a:r>
          </a:p>
          <a:p>
            <a:r>
              <a:rPr lang="en-US" sz="900" dirty="0"/>
              <a:t>Priorities by route classification (Iowa)</a:t>
            </a:r>
          </a:p>
        </p:txBody>
      </p:sp>
      <p:pic>
        <p:nvPicPr>
          <p:cNvPr id="4" name="Picture 3">
            <a:extLst>
              <a:ext uri="{FF2B5EF4-FFF2-40B4-BE49-F238E27FC236}">
                <a16:creationId xmlns:a16="http://schemas.microsoft.com/office/drawing/2014/main" id="{75FBEB05-7ADB-4AF3-8AF5-C84AFD3FE1A8}"/>
              </a:ext>
            </a:extLst>
          </p:cNvPr>
          <p:cNvPicPr>
            <a:picLocks noChangeAspect="1"/>
          </p:cNvPicPr>
          <p:nvPr/>
        </p:nvPicPr>
        <p:blipFill>
          <a:blip r:embed="rId2"/>
          <a:stretch>
            <a:fillRect/>
          </a:stretch>
        </p:blipFill>
        <p:spPr>
          <a:xfrm>
            <a:off x="4197759" y="4865387"/>
            <a:ext cx="2213122" cy="1559724"/>
          </a:xfrm>
          <a:prstGeom prst="rect">
            <a:avLst/>
          </a:prstGeom>
        </p:spPr>
      </p:pic>
      <p:pic>
        <p:nvPicPr>
          <p:cNvPr id="5" name="Picture 4">
            <a:extLst>
              <a:ext uri="{FF2B5EF4-FFF2-40B4-BE49-F238E27FC236}">
                <a16:creationId xmlns:a16="http://schemas.microsoft.com/office/drawing/2014/main" id="{7ABE13F2-B989-4F8E-9B35-AAAAE6ACF7EF}"/>
              </a:ext>
            </a:extLst>
          </p:cNvPr>
          <p:cNvPicPr>
            <a:picLocks noChangeAspect="1"/>
          </p:cNvPicPr>
          <p:nvPr/>
        </p:nvPicPr>
        <p:blipFill>
          <a:blip r:embed="rId3"/>
          <a:stretch>
            <a:fillRect/>
          </a:stretch>
        </p:blipFill>
        <p:spPr>
          <a:xfrm>
            <a:off x="507091" y="4781240"/>
            <a:ext cx="2783643" cy="1719573"/>
          </a:xfrm>
          <a:prstGeom prst="rect">
            <a:avLst/>
          </a:prstGeom>
        </p:spPr>
      </p:pic>
    </p:spTree>
    <p:extLst>
      <p:ext uri="{BB962C8B-B14F-4D97-AF65-F5344CB8AC3E}">
        <p14:creationId xmlns:p14="http://schemas.microsoft.com/office/powerpoint/2010/main" val="3936853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3" name="Content Placeholder 2">
            <a:extLst>
              <a:ext uri="{FF2B5EF4-FFF2-40B4-BE49-F238E27FC236}">
                <a16:creationId xmlns:a16="http://schemas.microsoft.com/office/drawing/2014/main" id="{2B918F5C-3CE5-4916-843C-EBBC424F7C20}"/>
              </a:ext>
            </a:extLst>
          </p:cNvPr>
          <p:cNvGraphicFramePr>
            <a:graphicFrameLocks noGrp="1"/>
          </p:cNvGraphicFramePr>
          <p:nvPr>
            <p:ph idx="1"/>
            <p:extLst/>
          </p:nvPr>
        </p:nvGraphicFramePr>
        <p:xfrm>
          <a:off x="301887" y="3104161"/>
          <a:ext cx="5969865" cy="2337600"/>
        </p:xfrm>
        <a:graphic>
          <a:graphicData uri="http://schemas.openxmlformats.org/drawingml/2006/table">
            <a:tbl>
              <a:tblPr/>
              <a:tblGrid>
                <a:gridCol w="1213511">
                  <a:extLst>
                    <a:ext uri="{9D8B030D-6E8A-4147-A177-3AD203B41FA5}">
                      <a16:colId xmlns:a16="http://schemas.microsoft.com/office/drawing/2014/main" val="184368769"/>
                    </a:ext>
                  </a:extLst>
                </a:gridCol>
                <a:gridCol w="4756354">
                  <a:extLst>
                    <a:ext uri="{9D8B030D-6E8A-4147-A177-3AD203B41FA5}">
                      <a16:colId xmlns:a16="http://schemas.microsoft.com/office/drawing/2014/main" val="2755247943"/>
                    </a:ext>
                  </a:extLst>
                </a:gridCol>
              </a:tblGrid>
              <a:tr h="148186">
                <a:tc>
                  <a:txBody>
                    <a:bodyPr/>
                    <a:lstStyle/>
                    <a:p>
                      <a:pPr algn="ctr" fontAlgn="ctr"/>
                      <a:r>
                        <a:rPr lang="en-US" sz="800" b="1" i="0" u="none" strike="noStrike">
                          <a:solidFill>
                            <a:srgbClr val="000000"/>
                          </a:solidFill>
                          <a:effectLst/>
                          <a:latin typeface="Calibri" panose="020F0502020204030204" pitchFamily="34" charset="0"/>
                        </a:rPr>
                        <a:t>TAMP Section</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Development Topics</a:t>
                      </a:r>
                    </a:p>
                  </a:txBody>
                  <a:tcPr marL="5110" marR="5110" marT="5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3217632448"/>
                  </a:ext>
                </a:extLst>
              </a:tr>
              <a:tr h="291263">
                <a:tc>
                  <a:txBody>
                    <a:bodyPr/>
                    <a:lstStyle/>
                    <a:p>
                      <a:pPr algn="ctr" fontAlgn="ctr"/>
                      <a:r>
                        <a:rPr lang="en-US" sz="800" b="0" i="0" u="none" strike="noStrike">
                          <a:solidFill>
                            <a:srgbClr val="000000"/>
                          </a:solidFill>
                          <a:effectLst/>
                          <a:latin typeface="Calibri" panose="020F0502020204030204" pitchFamily="34" charset="0"/>
                        </a:rPr>
                        <a:t>3. Performance Gap Identifications</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If performance targets do not exist, what approach should we use to Identification develop them?</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701122"/>
                  </a:ext>
                </a:extLst>
              </a:tr>
              <a:tr h="286153">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How will we incorporate expected revenues into the target setting process?</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363048"/>
                  </a:ext>
                </a:extLst>
              </a:tr>
              <a:tr h="143076">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What information would we like to provide decision makers?</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616256"/>
                  </a:ext>
                </a:extLst>
              </a:tr>
              <a:tr h="143076">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Who should be involved in the target setting process?</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0435761"/>
                  </a:ext>
                </a:extLst>
              </a:tr>
              <a:tr h="319202">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Are we confident in the future traffic projections needed to model future asset conditions? If not, how can we improve them in the short and/or long term?</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066949"/>
                  </a:ext>
                </a:extLst>
              </a:tr>
              <a:tr h="429229">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Are we going to separate the analysis by functional class? For example are we going to develop separate targets for the Interstate system, and the rest of the NHS?</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4847667"/>
                  </a:ext>
                </a:extLst>
              </a:tr>
              <a:tr h="286153">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How will we address the relationship between routine maintenance and capital activities/funding?</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0820112"/>
                  </a:ext>
                </a:extLst>
              </a:tr>
              <a:tr h="291263">
                <a:tc>
                  <a:txBody>
                    <a:bodyPr/>
                    <a:lstStyle/>
                    <a:p>
                      <a:pPr algn="ctr" fontAlgn="ctr"/>
                      <a:r>
                        <a:rPr lang="en-US" sz="800" b="0" i="0" u="none" strike="noStrike">
                          <a:solidFill>
                            <a:srgbClr val="000000"/>
                          </a:solidFill>
                          <a:effectLst/>
                          <a:latin typeface="Calibri" panose="020F0502020204030204" pitchFamily="34" charset="0"/>
                        </a:rPr>
                        <a:t> </a:t>
                      </a:r>
                    </a:p>
                  </a:txBody>
                  <a:tcPr marL="5110" marR="5110" marT="51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How will address the relationship between asset management activities and system expansion activities/funding?</a:t>
                      </a:r>
                    </a:p>
                  </a:txBody>
                  <a:tcPr marL="5110" marR="5110" marT="511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5655473"/>
                  </a:ext>
                </a:extLst>
              </a:tr>
            </a:tbl>
          </a:graphicData>
        </a:graphic>
      </p:graphicFrame>
    </p:spTree>
    <p:extLst>
      <p:ext uri="{BB962C8B-B14F-4D97-AF65-F5344CB8AC3E}">
        <p14:creationId xmlns:p14="http://schemas.microsoft.com/office/powerpoint/2010/main" val="4015792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3" name="Content Placeholder 2">
            <a:extLst>
              <a:ext uri="{FF2B5EF4-FFF2-40B4-BE49-F238E27FC236}">
                <a16:creationId xmlns:a16="http://schemas.microsoft.com/office/drawing/2014/main" id="{D6A14F75-830B-48A9-804E-142FD7067AF2}"/>
              </a:ext>
            </a:extLst>
          </p:cNvPr>
          <p:cNvGraphicFramePr>
            <a:graphicFrameLocks noGrp="1"/>
          </p:cNvGraphicFramePr>
          <p:nvPr>
            <p:ph idx="1"/>
            <p:extLst/>
          </p:nvPr>
        </p:nvGraphicFramePr>
        <p:xfrm>
          <a:off x="423439" y="3188921"/>
          <a:ext cx="5588372" cy="1383080"/>
        </p:xfrm>
        <a:graphic>
          <a:graphicData uri="http://schemas.openxmlformats.org/drawingml/2006/table">
            <a:tbl>
              <a:tblPr/>
              <a:tblGrid>
                <a:gridCol w="1201105">
                  <a:extLst>
                    <a:ext uri="{9D8B030D-6E8A-4147-A177-3AD203B41FA5}">
                      <a16:colId xmlns:a16="http://schemas.microsoft.com/office/drawing/2014/main" val="3769572768"/>
                    </a:ext>
                  </a:extLst>
                </a:gridCol>
                <a:gridCol w="4387268">
                  <a:extLst>
                    <a:ext uri="{9D8B030D-6E8A-4147-A177-3AD203B41FA5}">
                      <a16:colId xmlns:a16="http://schemas.microsoft.com/office/drawing/2014/main" val="3017889620"/>
                    </a:ext>
                  </a:extLst>
                </a:gridCol>
              </a:tblGrid>
              <a:tr h="176693">
                <a:tc>
                  <a:txBody>
                    <a:bodyPr/>
                    <a:lstStyle/>
                    <a:p>
                      <a:pPr algn="ctr" fontAlgn="ctr"/>
                      <a:r>
                        <a:rPr lang="en-US" sz="900" b="1" i="0" u="none" strike="noStrike">
                          <a:solidFill>
                            <a:srgbClr val="000000"/>
                          </a:solidFill>
                          <a:effectLst/>
                          <a:latin typeface="Calibri" panose="020F0502020204030204" pitchFamily="34" charset="0"/>
                        </a:rPr>
                        <a:t>TAMP Section</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Development Topics</a:t>
                      </a:r>
                    </a:p>
                  </a:txBody>
                  <a:tcPr marL="5358" marR="5358" marT="53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9631749"/>
                  </a:ext>
                </a:extLst>
              </a:tr>
              <a:tr h="347293">
                <a:tc>
                  <a:txBody>
                    <a:bodyPr/>
                    <a:lstStyle/>
                    <a:p>
                      <a:pPr algn="ctr" fontAlgn="ctr"/>
                      <a:r>
                        <a:rPr lang="en-US" sz="900" b="0" i="0" u="none" strike="noStrike">
                          <a:solidFill>
                            <a:srgbClr val="000000"/>
                          </a:solidFill>
                          <a:effectLst/>
                          <a:latin typeface="Calibri" panose="020F0502020204030204" pitchFamily="34" charset="0"/>
                        </a:rPr>
                        <a:t>4. Lifecycle Cost</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900" b="0" i="0" u="none" strike="noStrike" dirty="0">
                          <a:solidFill>
                            <a:srgbClr val="000000"/>
                          </a:solidFill>
                          <a:effectLst/>
                          <a:latin typeface="Calibri" panose="020F0502020204030204" pitchFamily="34" charset="0"/>
                        </a:rPr>
                        <a:t>How will we incorporate lifecycle costs into the TAMP? Considerations</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1693491"/>
                  </a:ext>
                </a:extLst>
              </a:tr>
              <a:tr h="341200">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900" b="0" i="0" u="none" strike="noStrike" dirty="0">
                          <a:solidFill>
                            <a:srgbClr val="000000"/>
                          </a:solidFill>
                          <a:effectLst/>
                          <a:latin typeface="Calibri" panose="020F0502020204030204" pitchFamily="34" charset="0"/>
                        </a:rPr>
                        <a:t>Are they reflected in the management systems that we will use for the analysis?</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6092119"/>
                  </a:ext>
                </a:extLst>
              </a:tr>
              <a:tr h="517893">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900" b="0" i="0" u="none" strike="noStrike" dirty="0">
                          <a:solidFill>
                            <a:srgbClr val="000000"/>
                          </a:solidFill>
                          <a:effectLst/>
                          <a:latin typeface="Calibri" panose="020F0502020204030204" pitchFamily="34" charset="0"/>
                        </a:rPr>
                        <a:t>How do we manage our assets from inception to disposal, including construction, maintenance, preservation, rehabilitation, improvement, reconstruction, etc.?</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2818102"/>
                  </a:ext>
                </a:extLst>
              </a:tr>
            </a:tbl>
          </a:graphicData>
        </a:graphic>
      </p:graphicFrame>
    </p:spTree>
    <p:extLst>
      <p:ext uri="{BB962C8B-B14F-4D97-AF65-F5344CB8AC3E}">
        <p14:creationId xmlns:p14="http://schemas.microsoft.com/office/powerpoint/2010/main" val="281648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3" name="Content Placeholder 2">
            <a:extLst>
              <a:ext uri="{FF2B5EF4-FFF2-40B4-BE49-F238E27FC236}">
                <a16:creationId xmlns:a16="http://schemas.microsoft.com/office/drawing/2014/main" id="{1D1580DF-CB84-475B-B1B8-DF9391935935}"/>
              </a:ext>
            </a:extLst>
          </p:cNvPr>
          <p:cNvGraphicFramePr>
            <a:graphicFrameLocks noGrp="1"/>
          </p:cNvGraphicFramePr>
          <p:nvPr>
            <p:ph idx="1"/>
            <p:extLst/>
          </p:nvPr>
        </p:nvGraphicFramePr>
        <p:xfrm>
          <a:off x="741641" y="3348187"/>
          <a:ext cx="5165088" cy="2447627"/>
        </p:xfrm>
        <a:graphic>
          <a:graphicData uri="http://schemas.openxmlformats.org/drawingml/2006/table">
            <a:tbl>
              <a:tblPr/>
              <a:tblGrid>
                <a:gridCol w="1216207">
                  <a:extLst>
                    <a:ext uri="{9D8B030D-6E8A-4147-A177-3AD203B41FA5}">
                      <a16:colId xmlns:a16="http://schemas.microsoft.com/office/drawing/2014/main" val="551260924"/>
                    </a:ext>
                  </a:extLst>
                </a:gridCol>
                <a:gridCol w="3948881">
                  <a:extLst>
                    <a:ext uri="{9D8B030D-6E8A-4147-A177-3AD203B41FA5}">
                      <a16:colId xmlns:a16="http://schemas.microsoft.com/office/drawing/2014/main" val="3141550672"/>
                    </a:ext>
                  </a:extLst>
                </a:gridCol>
              </a:tblGrid>
              <a:tr h="140002">
                <a:tc>
                  <a:txBody>
                    <a:bodyPr/>
                    <a:lstStyle/>
                    <a:p>
                      <a:pPr algn="ctr" fontAlgn="ctr"/>
                      <a:r>
                        <a:rPr lang="en-US" sz="800" b="1" i="0" u="none" strike="noStrike">
                          <a:solidFill>
                            <a:srgbClr val="000000"/>
                          </a:solidFill>
                          <a:effectLst/>
                          <a:latin typeface="Calibri" panose="020F0502020204030204" pitchFamily="34" charset="0"/>
                        </a:rPr>
                        <a:t>TAMP Section</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Development Topics</a:t>
                      </a:r>
                    </a:p>
                  </a:txBody>
                  <a:tcPr marL="4828" marR="4828" marT="482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5072671"/>
                  </a:ext>
                </a:extLst>
              </a:tr>
              <a:tr h="410352">
                <a:tc>
                  <a:txBody>
                    <a:bodyPr/>
                    <a:lstStyle/>
                    <a:p>
                      <a:pPr algn="ctr" fontAlgn="ctr"/>
                      <a:r>
                        <a:rPr lang="en-US" sz="800" b="0" i="0" u="none" strike="noStrike">
                          <a:solidFill>
                            <a:srgbClr val="000000"/>
                          </a:solidFill>
                          <a:effectLst/>
                          <a:latin typeface="Calibri" panose="020F0502020204030204" pitchFamily="34" charset="0"/>
                        </a:rPr>
                        <a:t>5. Risk Management Analysis</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What types of programmatic risks will be addressed in the TAMP? </a:t>
                      </a:r>
                    </a:p>
                  </a:txBody>
                  <a:tcPr marL="4828" marR="4828" marT="482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1457816"/>
                  </a:ext>
                </a:extLst>
              </a:tr>
              <a:tr h="540699">
                <a:tc>
                  <a:txBody>
                    <a:bodyPr/>
                    <a:lstStyle/>
                    <a:p>
                      <a:pPr algn="ctr" fontAlgn="ctr"/>
                      <a:r>
                        <a:rPr lang="en-US" sz="800" b="0" i="0" u="none" strike="noStrike">
                          <a:solidFill>
                            <a:srgbClr val="000000"/>
                          </a:solidFill>
                          <a:effectLst/>
                          <a:latin typeface="Calibri" panose="020F0502020204030204" pitchFamily="34" charset="0"/>
                        </a:rPr>
                        <a:t> </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What is the best way to determine their likelihood and consequences and to identify risk mitigation strategies? (For example, by convening a risk assessment workshop with representatives from throughout the agency.)</a:t>
                      </a:r>
                    </a:p>
                  </a:txBody>
                  <a:tcPr marL="4828" marR="4828" marT="482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3509219"/>
                  </a:ext>
                </a:extLst>
              </a:tr>
              <a:tr h="270349">
                <a:tc>
                  <a:txBody>
                    <a:bodyPr/>
                    <a:lstStyle/>
                    <a:p>
                      <a:pPr algn="ctr" fontAlgn="ctr"/>
                      <a:r>
                        <a:rPr lang="en-US" sz="800" b="0" i="0" u="none" strike="noStrike">
                          <a:solidFill>
                            <a:srgbClr val="000000"/>
                          </a:solidFill>
                          <a:effectLst/>
                          <a:latin typeface="Calibri" panose="020F0502020204030204" pitchFamily="34" charset="0"/>
                        </a:rPr>
                        <a:t> </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What types of system risks should be considered? (For example, performance failure, weather events, etc.)</a:t>
                      </a:r>
                    </a:p>
                  </a:txBody>
                  <a:tcPr marL="4828" marR="4828" marT="482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6823"/>
                  </a:ext>
                </a:extLst>
              </a:tr>
              <a:tr h="405524">
                <a:tc>
                  <a:txBody>
                    <a:bodyPr/>
                    <a:lstStyle/>
                    <a:p>
                      <a:pPr algn="ctr" fontAlgn="ctr"/>
                      <a:r>
                        <a:rPr lang="en-US" sz="800" b="0" i="0" u="none" strike="noStrike">
                          <a:solidFill>
                            <a:srgbClr val="000000"/>
                          </a:solidFill>
                          <a:effectLst/>
                          <a:latin typeface="Calibri" panose="020F0502020204030204" pitchFamily="34" charset="0"/>
                        </a:rPr>
                        <a:t> </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How should we assess system risks? How should the results be presented? (For example, in a statewide map identifying high/med/low risk corridors.)</a:t>
                      </a:r>
                    </a:p>
                  </a:txBody>
                  <a:tcPr marL="4828" marR="4828" marT="482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348336"/>
                  </a:ext>
                </a:extLst>
              </a:tr>
              <a:tr h="680701">
                <a:tc>
                  <a:txBody>
                    <a:bodyPr/>
                    <a:lstStyle/>
                    <a:p>
                      <a:pPr algn="ctr" fontAlgn="ctr"/>
                      <a:r>
                        <a:rPr lang="en-US" sz="800" b="0" i="0" u="none" strike="noStrike">
                          <a:solidFill>
                            <a:srgbClr val="000000"/>
                          </a:solidFill>
                          <a:effectLst/>
                          <a:latin typeface="Calibri" panose="020F0502020204030204" pitchFamily="34" charset="0"/>
                        </a:rPr>
                        <a:t> </a:t>
                      </a:r>
                    </a:p>
                  </a:txBody>
                  <a:tcPr marL="4828" marR="4828" marT="482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800" b="0" i="0" u="none" strike="noStrike" dirty="0">
                          <a:solidFill>
                            <a:srgbClr val="000000"/>
                          </a:solidFill>
                          <a:effectLst/>
                          <a:latin typeface="Calibri" panose="020F0502020204030204" pitchFamily="34" charset="0"/>
                        </a:rPr>
                        <a:t>How will we incorporate the results of the system risk assessment into the TAMP? (For example, will our investment strategies vary depending on the level of risk? Will the risk mitigation strategies be combined with or compete against our other asset management strategies? </a:t>
                      </a:r>
                    </a:p>
                  </a:txBody>
                  <a:tcPr marL="4828" marR="4828" marT="482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3610126"/>
                  </a:ext>
                </a:extLst>
              </a:tr>
            </a:tbl>
          </a:graphicData>
        </a:graphic>
      </p:graphicFrame>
    </p:spTree>
    <p:extLst>
      <p:ext uri="{BB962C8B-B14F-4D97-AF65-F5344CB8AC3E}">
        <p14:creationId xmlns:p14="http://schemas.microsoft.com/office/powerpoint/2010/main" val="3127890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3" name="Content Placeholder 2">
            <a:extLst>
              <a:ext uri="{FF2B5EF4-FFF2-40B4-BE49-F238E27FC236}">
                <a16:creationId xmlns:a16="http://schemas.microsoft.com/office/drawing/2014/main" id="{A111C60F-475B-4373-94F3-135D1EB33B2E}"/>
              </a:ext>
            </a:extLst>
          </p:cNvPr>
          <p:cNvGraphicFramePr>
            <a:graphicFrameLocks noGrp="1"/>
          </p:cNvGraphicFramePr>
          <p:nvPr>
            <p:ph idx="1"/>
            <p:extLst/>
          </p:nvPr>
        </p:nvGraphicFramePr>
        <p:xfrm>
          <a:off x="473216" y="3234636"/>
          <a:ext cx="4974469" cy="1821656"/>
        </p:xfrm>
        <a:graphic>
          <a:graphicData uri="http://schemas.openxmlformats.org/drawingml/2006/table">
            <a:tbl>
              <a:tblPr/>
              <a:tblGrid>
                <a:gridCol w="1103019">
                  <a:extLst>
                    <a:ext uri="{9D8B030D-6E8A-4147-A177-3AD203B41FA5}">
                      <a16:colId xmlns:a16="http://schemas.microsoft.com/office/drawing/2014/main" val="3997983690"/>
                    </a:ext>
                  </a:extLst>
                </a:gridCol>
                <a:gridCol w="3871451">
                  <a:extLst>
                    <a:ext uri="{9D8B030D-6E8A-4147-A177-3AD203B41FA5}">
                      <a16:colId xmlns:a16="http://schemas.microsoft.com/office/drawing/2014/main" val="2707322966"/>
                    </a:ext>
                  </a:extLst>
                </a:gridCol>
              </a:tblGrid>
              <a:tr h="155377">
                <a:tc>
                  <a:txBody>
                    <a:bodyPr/>
                    <a:lstStyle/>
                    <a:p>
                      <a:pPr algn="ctr" fontAlgn="ctr"/>
                      <a:r>
                        <a:rPr lang="en-US" sz="900" b="1" i="0" u="none" strike="noStrike">
                          <a:solidFill>
                            <a:srgbClr val="000000"/>
                          </a:solidFill>
                          <a:effectLst/>
                          <a:latin typeface="Calibri" panose="020F0502020204030204" pitchFamily="34" charset="0"/>
                        </a:rPr>
                        <a:t>TAMP Section</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Development Topics</a:t>
                      </a:r>
                    </a:p>
                  </a:txBody>
                  <a:tcPr marL="5358" marR="5358" marT="53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943523"/>
                  </a:ext>
                </a:extLst>
              </a:tr>
              <a:tr h="305395">
                <a:tc>
                  <a:txBody>
                    <a:bodyPr/>
                    <a:lstStyle/>
                    <a:p>
                      <a:pPr algn="ctr" fontAlgn="ctr"/>
                      <a:r>
                        <a:rPr lang="en-US" sz="900" b="0" i="0" u="none" strike="noStrike">
                          <a:solidFill>
                            <a:srgbClr val="000000"/>
                          </a:solidFill>
                          <a:effectLst/>
                          <a:latin typeface="Calibri" panose="020F0502020204030204" pitchFamily="34" charset="0"/>
                        </a:rPr>
                        <a:t>6. Financial Plan</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Which portions of the transportation budget will be included in the financial plan?</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1096017"/>
                  </a:ext>
                </a:extLst>
              </a:tr>
              <a:tr h="150019">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How will the anticipated level of these funds be determined?</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2949549"/>
                  </a:ext>
                </a:extLst>
              </a:tr>
              <a:tr h="605433">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Will we allocate funds between asset management and other goal areas such as expansion, or will we focus solely on the allocation of asset management funds between assets?</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257398"/>
                  </a:ext>
                </a:extLst>
              </a:tr>
              <a:tr h="30003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What is the value of our assets today? How does it depreciate through the years included in the TAMP.</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3957280"/>
                  </a:ext>
                </a:extLst>
              </a:tr>
              <a:tr h="305395">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Should we consider potential new sources of revenue in the TAMP? If so, which ones? </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5764288"/>
                  </a:ext>
                </a:extLst>
              </a:tr>
            </a:tbl>
          </a:graphicData>
        </a:graphic>
      </p:graphicFrame>
    </p:spTree>
    <p:extLst>
      <p:ext uri="{BB962C8B-B14F-4D97-AF65-F5344CB8AC3E}">
        <p14:creationId xmlns:p14="http://schemas.microsoft.com/office/powerpoint/2010/main" val="2584513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3" name="Content Placeholder 2">
            <a:extLst>
              <a:ext uri="{FF2B5EF4-FFF2-40B4-BE49-F238E27FC236}">
                <a16:creationId xmlns:a16="http://schemas.microsoft.com/office/drawing/2014/main" id="{9E5E608C-5C1F-4734-AAB6-08A796F553BD}"/>
              </a:ext>
            </a:extLst>
          </p:cNvPr>
          <p:cNvGraphicFramePr>
            <a:graphicFrameLocks noGrp="1"/>
          </p:cNvGraphicFramePr>
          <p:nvPr>
            <p:ph idx="1"/>
            <p:extLst/>
          </p:nvPr>
        </p:nvGraphicFramePr>
        <p:xfrm>
          <a:off x="163499" y="3092827"/>
          <a:ext cx="5184634" cy="2116336"/>
        </p:xfrm>
        <a:graphic>
          <a:graphicData uri="http://schemas.openxmlformats.org/drawingml/2006/table">
            <a:tbl>
              <a:tblPr/>
              <a:tblGrid>
                <a:gridCol w="1208101">
                  <a:extLst>
                    <a:ext uri="{9D8B030D-6E8A-4147-A177-3AD203B41FA5}">
                      <a16:colId xmlns:a16="http://schemas.microsoft.com/office/drawing/2014/main" val="1615705280"/>
                    </a:ext>
                  </a:extLst>
                </a:gridCol>
                <a:gridCol w="3976533">
                  <a:extLst>
                    <a:ext uri="{9D8B030D-6E8A-4147-A177-3AD203B41FA5}">
                      <a16:colId xmlns:a16="http://schemas.microsoft.com/office/drawing/2014/main" val="3502660786"/>
                    </a:ext>
                  </a:extLst>
                </a:gridCol>
              </a:tblGrid>
              <a:tr h="155377">
                <a:tc>
                  <a:txBody>
                    <a:bodyPr/>
                    <a:lstStyle/>
                    <a:p>
                      <a:pPr algn="ctr" fontAlgn="ctr"/>
                      <a:r>
                        <a:rPr lang="en-US" sz="900" b="1" i="0" u="none" strike="noStrike">
                          <a:solidFill>
                            <a:srgbClr val="000000"/>
                          </a:solidFill>
                          <a:effectLst/>
                          <a:latin typeface="Calibri" panose="020F0502020204030204" pitchFamily="34" charset="0"/>
                        </a:rPr>
                        <a:t>TAMP Section</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Development Topics</a:t>
                      </a:r>
                    </a:p>
                  </a:txBody>
                  <a:tcPr marL="5358" marR="5358" marT="53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33510"/>
                  </a:ext>
                </a:extLst>
              </a:tr>
              <a:tr h="305395">
                <a:tc>
                  <a:txBody>
                    <a:bodyPr/>
                    <a:lstStyle/>
                    <a:p>
                      <a:pPr algn="ctr" fontAlgn="ctr"/>
                      <a:r>
                        <a:rPr lang="en-US" sz="900" b="0" i="0" u="none" strike="noStrike">
                          <a:solidFill>
                            <a:srgbClr val="000000"/>
                          </a:solidFill>
                          <a:effectLst/>
                          <a:latin typeface="Calibri" panose="020F0502020204030204" pitchFamily="34" charset="0"/>
                        </a:rPr>
                        <a:t>7. Investment Strategies</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Will the TAMP include a list of specific projects? If so, which ones? </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9998157"/>
                  </a:ext>
                </a:extLst>
              </a:tr>
              <a:tr h="750094">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Other than specific projects, what types of investment strategy information will we provide? (Examples include: a description of key strategies, average unit costs, typical timing for when each strategy should be considered; and/or a description of how asset management projects are prioritized and programmed.)</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3997364"/>
                  </a:ext>
                </a:extLst>
              </a:tr>
              <a:tr h="30003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Which of these items already exist? How should we develop the ones that don’t?</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9969494"/>
                  </a:ext>
                </a:extLst>
              </a:tr>
              <a:tr h="30003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How will we will incorporate the results of the risk assessment into our strategies?</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1060180"/>
                  </a:ext>
                </a:extLst>
              </a:tr>
              <a:tr h="305395">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US" sz="900" b="0" i="0" u="none" strike="noStrike" dirty="0">
                          <a:solidFill>
                            <a:srgbClr val="000000"/>
                          </a:solidFill>
                          <a:effectLst/>
                          <a:latin typeface="Calibri" panose="020F0502020204030204" pitchFamily="34" charset="0"/>
                        </a:rPr>
                        <a:t>How will we incorporate life cycle cost considerations into our strategies?</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611500"/>
                  </a:ext>
                </a:extLst>
              </a:tr>
            </a:tbl>
          </a:graphicData>
        </a:graphic>
      </p:graphicFrame>
    </p:spTree>
    <p:extLst>
      <p:ext uri="{BB962C8B-B14F-4D97-AF65-F5344CB8AC3E}">
        <p14:creationId xmlns:p14="http://schemas.microsoft.com/office/powerpoint/2010/main" val="1469263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934A-3849-44C5-8F59-BEB21C6A9AE2}"/>
              </a:ext>
            </a:extLst>
          </p:cNvPr>
          <p:cNvSpPr>
            <a:spLocks noGrp="1"/>
          </p:cNvSpPr>
          <p:nvPr>
            <p:ph type="title"/>
          </p:nvPr>
        </p:nvSpPr>
        <p:spPr/>
        <p:txBody>
          <a:bodyPr/>
          <a:lstStyle/>
          <a:p>
            <a:r>
              <a:rPr lang="en-US" dirty="0"/>
              <a:t>The “How” of TAMP Development</a:t>
            </a:r>
          </a:p>
        </p:txBody>
      </p:sp>
      <p:graphicFrame>
        <p:nvGraphicFramePr>
          <p:cNvPr id="4" name="Content Placeholder 3">
            <a:extLst>
              <a:ext uri="{FF2B5EF4-FFF2-40B4-BE49-F238E27FC236}">
                <a16:creationId xmlns:a16="http://schemas.microsoft.com/office/drawing/2014/main" id="{FE280662-5711-4139-A9BA-43E0F0188A1B}"/>
              </a:ext>
            </a:extLst>
          </p:cNvPr>
          <p:cNvGraphicFramePr>
            <a:graphicFrameLocks noGrp="1"/>
          </p:cNvGraphicFramePr>
          <p:nvPr>
            <p:ph idx="1"/>
            <p:extLst/>
          </p:nvPr>
        </p:nvGraphicFramePr>
        <p:xfrm>
          <a:off x="213276" y="3158849"/>
          <a:ext cx="5273125" cy="1599843"/>
        </p:xfrm>
        <a:graphic>
          <a:graphicData uri="http://schemas.openxmlformats.org/drawingml/2006/table">
            <a:tbl>
              <a:tblPr/>
              <a:tblGrid>
                <a:gridCol w="1488188">
                  <a:extLst>
                    <a:ext uri="{9D8B030D-6E8A-4147-A177-3AD203B41FA5}">
                      <a16:colId xmlns:a16="http://schemas.microsoft.com/office/drawing/2014/main" val="546691822"/>
                    </a:ext>
                  </a:extLst>
                </a:gridCol>
                <a:gridCol w="3784937">
                  <a:extLst>
                    <a:ext uri="{9D8B030D-6E8A-4147-A177-3AD203B41FA5}">
                      <a16:colId xmlns:a16="http://schemas.microsoft.com/office/drawing/2014/main" val="2473706221"/>
                    </a:ext>
                  </a:extLst>
                </a:gridCol>
              </a:tblGrid>
              <a:tr h="155377">
                <a:tc>
                  <a:txBody>
                    <a:bodyPr/>
                    <a:lstStyle/>
                    <a:p>
                      <a:pPr algn="ctr" fontAlgn="ctr"/>
                      <a:r>
                        <a:rPr lang="en-US" sz="900" b="1" i="0" u="none" strike="noStrike">
                          <a:solidFill>
                            <a:srgbClr val="000000"/>
                          </a:solidFill>
                          <a:effectLst/>
                          <a:latin typeface="Calibri" panose="020F0502020204030204" pitchFamily="34" charset="0"/>
                        </a:rPr>
                        <a:t>TAMP Section</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Development Topics</a:t>
                      </a:r>
                    </a:p>
                  </a:txBody>
                  <a:tcPr marL="5358" marR="5358" marT="53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700324"/>
                  </a:ext>
                </a:extLst>
              </a:tr>
              <a:tr h="605433">
                <a:tc>
                  <a:txBody>
                    <a:bodyPr/>
                    <a:lstStyle/>
                    <a:p>
                      <a:pPr algn="ctr" fontAlgn="ctr"/>
                      <a:r>
                        <a:rPr lang="fr-FR" sz="900" b="0" i="0" u="none" strike="noStrike">
                          <a:solidFill>
                            <a:srgbClr val="000000"/>
                          </a:solidFill>
                          <a:effectLst/>
                          <a:latin typeface="Calibri" panose="020F0502020204030204" pitchFamily="34" charset="0"/>
                        </a:rPr>
                        <a:t>8. Asset Management  Process Enhancements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Will we be conducting the Asset Management self assessment survey as part of the TAMP development process? </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07283"/>
                  </a:ext>
                </a:extLst>
              </a:tr>
              <a:tr h="14251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If so, who needs to take the survey? How will we facilitate the survey process? </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343060"/>
                  </a:ext>
                </a:extLst>
              </a:tr>
              <a:tr h="14251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If not, how will we identify our asset management improvement priorities? </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147125"/>
                  </a:ext>
                </a:extLst>
              </a:tr>
              <a:tr h="553998">
                <a:tc>
                  <a:txBody>
                    <a:bodyPr/>
                    <a:lstStyle/>
                    <a:p>
                      <a:pPr algn="ctr" fontAlgn="ctr"/>
                      <a:r>
                        <a:rPr lang="en-US" sz="900" b="0" i="0" u="none" strike="noStrike">
                          <a:solidFill>
                            <a:srgbClr val="000000"/>
                          </a:solidFill>
                          <a:effectLst/>
                          <a:latin typeface="Calibri" panose="020F0502020204030204" pitchFamily="34" charset="0"/>
                        </a:rPr>
                        <a:t> </a:t>
                      </a:r>
                    </a:p>
                  </a:txBody>
                  <a:tcPr marL="5358" marR="5358" marT="53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rPr>
                        <a:t>What information will be provided in the TAMP? (Examples include a summary of the entire survey, a list of the survey items showing the biggest gaps, a list of priority actions categorized as short term and long term, a list of high priority assets to add to the TAMP, etc.)</a:t>
                      </a:r>
                    </a:p>
                  </a:txBody>
                  <a:tcPr marL="5358" marR="5358" marT="535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9974623"/>
                  </a:ext>
                </a:extLst>
              </a:tr>
            </a:tbl>
          </a:graphicData>
        </a:graphic>
      </p:graphicFrame>
    </p:spTree>
    <p:extLst>
      <p:ext uri="{BB962C8B-B14F-4D97-AF65-F5344CB8AC3E}">
        <p14:creationId xmlns:p14="http://schemas.microsoft.com/office/powerpoint/2010/main" val="3157237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B86C-9B2E-40FE-9009-2245454D0D22}"/>
              </a:ext>
            </a:extLst>
          </p:cNvPr>
          <p:cNvSpPr>
            <a:spLocks noGrp="1"/>
          </p:cNvSpPr>
          <p:nvPr>
            <p:ph type="title"/>
          </p:nvPr>
        </p:nvSpPr>
        <p:spPr/>
        <p:txBody>
          <a:bodyPr/>
          <a:lstStyle/>
          <a:p>
            <a:r>
              <a:rPr lang="en-US" dirty="0"/>
              <a:t>How Condition related to Simulated Speed Limits</a:t>
            </a:r>
          </a:p>
        </p:txBody>
      </p:sp>
      <p:pic>
        <p:nvPicPr>
          <p:cNvPr id="4" name="Content Placeholder 3">
            <a:extLst>
              <a:ext uri="{FF2B5EF4-FFF2-40B4-BE49-F238E27FC236}">
                <a16:creationId xmlns:a16="http://schemas.microsoft.com/office/drawing/2014/main" id="{1AC78A70-D2AE-4A22-B62A-4F24A3650194}"/>
              </a:ext>
            </a:extLst>
          </p:cNvPr>
          <p:cNvPicPr>
            <a:picLocks noGrp="1" noChangeAspect="1"/>
          </p:cNvPicPr>
          <p:nvPr>
            <p:ph idx="1"/>
          </p:nvPr>
        </p:nvPicPr>
        <p:blipFill>
          <a:blip r:embed="rId2"/>
          <a:stretch>
            <a:fillRect/>
          </a:stretch>
        </p:blipFill>
        <p:spPr>
          <a:xfrm>
            <a:off x="611746" y="828219"/>
            <a:ext cx="6094763" cy="3663341"/>
          </a:xfrm>
          <a:prstGeom prst="rect">
            <a:avLst/>
          </a:prstGeom>
        </p:spPr>
      </p:pic>
      <p:sp>
        <p:nvSpPr>
          <p:cNvPr id="3" name="TextBox 2">
            <a:extLst>
              <a:ext uri="{FF2B5EF4-FFF2-40B4-BE49-F238E27FC236}">
                <a16:creationId xmlns:a16="http://schemas.microsoft.com/office/drawing/2014/main" id="{FB3120B6-FA9E-4921-B0BE-8C9D4C29BBD4}"/>
              </a:ext>
            </a:extLst>
          </p:cNvPr>
          <p:cNvSpPr txBox="1"/>
          <p:nvPr/>
        </p:nvSpPr>
        <p:spPr>
          <a:xfrm>
            <a:off x="1996225" y="4465697"/>
            <a:ext cx="3142446" cy="373488"/>
          </a:xfrm>
          <a:prstGeom prst="rect">
            <a:avLst/>
          </a:prstGeom>
          <a:noFill/>
        </p:spPr>
        <p:txBody>
          <a:bodyPr wrap="square" lIns="45720" tIns="0" rIns="0" bIns="0" rtlCol="0">
            <a:noAutofit/>
          </a:bodyPr>
          <a:lstStyle/>
          <a:p>
            <a:r>
              <a:rPr lang="en-US" sz="2000" dirty="0">
                <a:latin typeface="+mj-lt"/>
                <a:cs typeface="Times New Roman" panose="02020603050405020304" pitchFamily="18" charset="0"/>
              </a:rPr>
              <a:t>PCR(</a:t>
            </a:r>
            <a:r>
              <a:rPr lang="en-US" sz="2000" dirty="0" err="1">
                <a:latin typeface="+mj-lt"/>
                <a:cs typeface="Times New Roman" panose="02020603050405020304" pitchFamily="18" charset="0"/>
              </a:rPr>
              <a:t>t,ESAL,local_conditions</a:t>
            </a:r>
            <a:r>
              <a:rPr lang="en-US" sz="2000" dirty="0">
                <a:latin typeface="+mj-lt"/>
                <a:cs typeface="Times New Roman" panose="02020603050405020304" pitchFamily="18" charset="0"/>
              </a:rPr>
              <a:t>)</a:t>
            </a:r>
          </a:p>
        </p:txBody>
      </p:sp>
      <p:sp>
        <p:nvSpPr>
          <p:cNvPr id="5" name="TextBox 4">
            <a:extLst>
              <a:ext uri="{FF2B5EF4-FFF2-40B4-BE49-F238E27FC236}">
                <a16:creationId xmlns:a16="http://schemas.microsoft.com/office/drawing/2014/main" id="{2C44C20B-88C4-4541-9D5F-DC26963C99F3}"/>
              </a:ext>
            </a:extLst>
          </p:cNvPr>
          <p:cNvSpPr txBox="1"/>
          <p:nvPr/>
        </p:nvSpPr>
        <p:spPr>
          <a:xfrm rot="16200000">
            <a:off x="-1386165" y="2308459"/>
            <a:ext cx="3538955" cy="373488"/>
          </a:xfrm>
          <a:prstGeom prst="rect">
            <a:avLst/>
          </a:prstGeom>
          <a:noFill/>
        </p:spPr>
        <p:txBody>
          <a:bodyPr wrap="square" lIns="45720" tIns="0" rIns="0" bIns="0" rtlCol="0">
            <a:noAutofit/>
          </a:bodyPr>
          <a:lstStyle/>
          <a:p>
            <a:r>
              <a:rPr lang="en-US" sz="2000" dirty="0">
                <a:latin typeface="+mj-lt"/>
                <a:cs typeface="Times New Roman" panose="02020603050405020304" pitchFamily="18" charset="0"/>
              </a:rPr>
              <a:t>SIMULATION’S </a:t>
            </a:r>
            <a:r>
              <a:rPr lang="en-US" sz="2000" dirty="0" err="1">
                <a:latin typeface="+mj-lt"/>
                <a:cs typeface="Times New Roman" panose="02020603050405020304" pitchFamily="18" charset="0"/>
              </a:rPr>
              <a:t>Max_Speed</a:t>
            </a:r>
            <a:r>
              <a:rPr lang="en-US" sz="2000" dirty="0">
                <a:latin typeface="+mj-lt"/>
                <a:cs typeface="Times New Roman" panose="02020603050405020304" pitchFamily="18" charset="0"/>
              </a:rPr>
              <a:t>(PCR)</a:t>
            </a:r>
          </a:p>
        </p:txBody>
      </p:sp>
      <p:sp>
        <p:nvSpPr>
          <p:cNvPr id="6" name="TextBox 5">
            <a:extLst>
              <a:ext uri="{FF2B5EF4-FFF2-40B4-BE49-F238E27FC236}">
                <a16:creationId xmlns:a16="http://schemas.microsoft.com/office/drawing/2014/main" id="{6941ADEB-13B2-49C3-9FB4-7CB9D4B5B43D}"/>
              </a:ext>
            </a:extLst>
          </p:cNvPr>
          <p:cNvSpPr txBox="1"/>
          <p:nvPr/>
        </p:nvSpPr>
        <p:spPr>
          <a:xfrm>
            <a:off x="196568" y="5241700"/>
            <a:ext cx="6333021" cy="656823"/>
          </a:xfrm>
          <a:prstGeom prst="rect">
            <a:avLst/>
          </a:prstGeom>
          <a:noFill/>
        </p:spPr>
        <p:txBody>
          <a:bodyPr wrap="square" lIns="45720" tIns="0" rIns="0" bIns="0" rtlCol="0">
            <a:noAutofit/>
          </a:bodyPr>
          <a:lstStyle/>
          <a:p>
            <a:r>
              <a:rPr lang="en-US" sz="1600" dirty="0">
                <a:cs typeface="Times New Roman" panose="02020603050405020304" pitchFamily="18" charset="0"/>
              </a:rPr>
              <a:t>Link to </a:t>
            </a:r>
            <a:r>
              <a:rPr lang="en-US" sz="1600" dirty="0" err="1">
                <a:cs typeface="Times New Roman" panose="02020603050405020304" pitchFamily="18" charset="0"/>
              </a:rPr>
              <a:t>traci_Python</a:t>
            </a:r>
            <a:r>
              <a:rPr lang="en-US" sz="1600" dirty="0">
                <a:cs typeface="Times New Roman" panose="02020603050405020304" pitchFamily="18" charset="0"/>
              </a:rPr>
              <a:t> </a:t>
            </a:r>
            <a:r>
              <a:rPr lang="en-US" sz="1600" dirty="0" err="1">
                <a:cs typeface="Times New Roman" panose="02020603050405020304" pitchFamily="18" charset="0"/>
              </a:rPr>
              <a:t>Git_Hub</a:t>
            </a:r>
            <a:r>
              <a:rPr lang="en-US" sz="1600">
                <a:cs typeface="Times New Roman" panose="02020603050405020304" pitchFamily="18" charset="0"/>
              </a:rPr>
              <a:t> Repository</a:t>
            </a:r>
            <a:endParaRPr lang="en-US" sz="1600" dirty="0">
              <a:cs typeface="Times New Roman" panose="02020603050405020304" pitchFamily="18" charset="0"/>
            </a:endParaRPr>
          </a:p>
        </p:txBody>
      </p:sp>
    </p:spTree>
    <p:extLst>
      <p:ext uri="{BB962C8B-B14F-4D97-AF65-F5344CB8AC3E}">
        <p14:creationId xmlns:p14="http://schemas.microsoft.com/office/powerpoint/2010/main" val="174358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hlinkClick r:id="rId2"/>
              </a:rPr>
              <a:t>Theatrical Capacity of Roadways</a:t>
            </a:r>
            <a:endParaRPr lang="en-US" dirty="0"/>
          </a:p>
        </p:txBody>
      </p:sp>
      <p:sp>
        <p:nvSpPr>
          <p:cNvPr id="3" name="Subtitle 2"/>
          <p:cNvSpPr>
            <a:spLocks noGrp="1"/>
          </p:cNvSpPr>
          <p:nvPr>
            <p:ph type="subTitle" idx="1"/>
          </p:nvPr>
        </p:nvSpPr>
        <p:spPr/>
        <p:txBody>
          <a:bodyPr/>
          <a:lstStyle/>
          <a:p>
            <a:r>
              <a:rPr lang="en-US" dirty="0"/>
              <a:t>Click for new presentation</a:t>
            </a:r>
          </a:p>
        </p:txBody>
      </p:sp>
    </p:spTree>
    <p:extLst>
      <p:ext uri="{BB962C8B-B14F-4D97-AF65-F5344CB8AC3E}">
        <p14:creationId xmlns:p14="http://schemas.microsoft.com/office/powerpoint/2010/main" val="3355508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B6338A13-D911-4B4E-BB37-B671156CC2B6}"/>
              </a:ext>
            </a:extLst>
          </p:cNvPr>
          <p:cNvSpPr txBox="1"/>
          <p:nvPr/>
        </p:nvSpPr>
        <p:spPr>
          <a:xfrm>
            <a:off x="-26126" y="406744"/>
            <a:ext cx="6858000" cy="334707"/>
          </a:xfrm>
          <a:prstGeom prst="rect">
            <a:avLst/>
          </a:prstGeom>
          <a:noFill/>
        </p:spPr>
        <p:txBody>
          <a:bodyPr wrap="square" rtlCol="0">
            <a:spAutoFit/>
          </a:bodyPr>
          <a:lstStyle/>
          <a:p>
            <a:r>
              <a:rPr lang="en-US" sz="1575" dirty="0">
                <a:solidFill>
                  <a:schemeClr val="bg1"/>
                </a:solidFill>
              </a:rPr>
              <a:t>PhD Research - Agents and Roadway (environment) Dynamics</a:t>
            </a:r>
          </a:p>
        </p:txBody>
      </p:sp>
      <p:pic>
        <p:nvPicPr>
          <p:cNvPr id="10" name="Picture 9">
            <a:extLst>
              <a:ext uri="{FF2B5EF4-FFF2-40B4-BE49-F238E27FC236}">
                <a16:creationId xmlns:a16="http://schemas.microsoft.com/office/drawing/2014/main" id="{A707092B-214F-4FF6-A9F2-5C6B815BBA0E}"/>
              </a:ext>
            </a:extLst>
          </p:cNvPr>
          <p:cNvPicPr>
            <a:picLocks noChangeAspect="1"/>
          </p:cNvPicPr>
          <p:nvPr/>
        </p:nvPicPr>
        <p:blipFill>
          <a:blip r:embed="rId2"/>
          <a:stretch>
            <a:fillRect/>
          </a:stretch>
        </p:blipFill>
        <p:spPr>
          <a:xfrm rot="5400000">
            <a:off x="-693892" y="2596667"/>
            <a:ext cx="8402550" cy="4692117"/>
          </a:xfrm>
          <a:prstGeom prst="rect">
            <a:avLst/>
          </a:prstGeom>
          <a:noFill/>
        </p:spPr>
      </p:pic>
    </p:spTree>
    <p:extLst>
      <p:ext uri="{BB962C8B-B14F-4D97-AF65-F5344CB8AC3E}">
        <p14:creationId xmlns:p14="http://schemas.microsoft.com/office/powerpoint/2010/main" val="146773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F243-F7BA-47A6-A501-977B99BCEBDF}"/>
              </a:ext>
            </a:extLst>
          </p:cNvPr>
          <p:cNvSpPr>
            <a:spLocks noGrp="1"/>
          </p:cNvSpPr>
          <p:nvPr>
            <p:ph type="title"/>
          </p:nvPr>
        </p:nvSpPr>
        <p:spPr/>
        <p:txBody>
          <a:bodyPr/>
          <a:lstStyle/>
          <a:p>
            <a:r>
              <a:rPr lang="en-US" dirty="0"/>
              <a:t>TAMP SUB_TREE</a:t>
            </a:r>
          </a:p>
        </p:txBody>
      </p:sp>
      <p:sp>
        <p:nvSpPr>
          <p:cNvPr id="3" name="Content Placeholder 2">
            <a:extLst>
              <a:ext uri="{FF2B5EF4-FFF2-40B4-BE49-F238E27FC236}">
                <a16:creationId xmlns:a16="http://schemas.microsoft.com/office/drawing/2014/main" id="{A88FB3B2-08E5-4C85-A78C-2098F5FB64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32452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2EC6-5D42-455D-9C32-9FBADA0F06C2}"/>
              </a:ext>
            </a:extLst>
          </p:cNvPr>
          <p:cNvSpPr>
            <a:spLocks noGrp="1"/>
          </p:cNvSpPr>
          <p:nvPr>
            <p:ph type="title"/>
          </p:nvPr>
        </p:nvSpPr>
        <p:spPr>
          <a:xfrm>
            <a:off x="0" y="0"/>
            <a:ext cx="6858000" cy="729205"/>
          </a:xfrm>
        </p:spPr>
        <p:txBody>
          <a:bodyPr anchor="b">
            <a:noAutofit/>
          </a:bodyPr>
          <a:lstStyle/>
          <a:p>
            <a:r>
              <a:rPr lang="en-US" sz="1800" dirty="0"/>
              <a:t>Limit States and Performance Criteria for Whole Life-Cycle Management</a:t>
            </a:r>
          </a:p>
        </p:txBody>
      </p:sp>
      <p:pic>
        <p:nvPicPr>
          <p:cNvPr id="7" name="Picture 6">
            <a:extLst>
              <a:ext uri="{FF2B5EF4-FFF2-40B4-BE49-F238E27FC236}">
                <a16:creationId xmlns:a16="http://schemas.microsoft.com/office/drawing/2014/main" id="{4498C3D2-B470-4D2A-8696-D4D5D5B15CD1}"/>
              </a:ext>
            </a:extLst>
          </p:cNvPr>
          <p:cNvPicPr>
            <a:picLocks noChangeAspect="1"/>
          </p:cNvPicPr>
          <p:nvPr/>
        </p:nvPicPr>
        <p:blipFill rotWithShape="1">
          <a:blip r:embed="rId3"/>
          <a:srcRect l="1" r="166"/>
          <a:stretch/>
        </p:blipFill>
        <p:spPr>
          <a:xfrm rot="5400000">
            <a:off x="-668398" y="2917264"/>
            <a:ext cx="8194794" cy="4077087"/>
          </a:xfrm>
          <a:prstGeom prst="rect">
            <a:avLst/>
          </a:prstGeom>
          <a:ln>
            <a:solidFill>
              <a:schemeClr val="tx1"/>
            </a:solidFill>
          </a:ln>
        </p:spPr>
      </p:pic>
      <p:grpSp>
        <p:nvGrpSpPr>
          <p:cNvPr id="8" name="Group 7">
            <a:extLst>
              <a:ext uri="{FF2B5EF4-FFF2-40B4-BE49-F238E27FC236}">
                <a16:creationId xmlns:a16="http://schemas.microsoft.com/office/drawing/2014/main" id="{7E66FBD0-AC33-4F9E-97BE-D2B82515618A}"/>
              </a:ext>
            </a:extLst>
          </p:cNvPr>
          <p:cNvGrpSpPr/>
          <p:nvPr/>
        </p:nvGrpSpPr>
        <p:grpSpPr>
          <a:xfrm rot="5400000">
            <a:off x="1304924" y="4890589"/>
            <a:ext cx="4316106" cy="4009134"/>
            <a:chOff x="5814073" y="847733"/>
            <a:chExt cx="6317941" cy="5897195"/>
          </a:xfrm>
        </p:grpSpPr>
        <p:sp>
          <p:nvSpPr>
            <p:cNvPr id="6" name="Rectangle 5">
              <a:extLst>
                <a:ext uri="{FF2B5EF4-FFF2-40B4-BE49-F238E27FC236}">
                  <a16:creationId xmlns:a16="http://schemas.microsoft.com/office/drawing/2014/main" id="{F1EB9E27-2A0B-42AD-A9DC-4C837803AA75}"/>
                </a:ext>
              </a:extLst>
            </p:cNvPr>
            <p:cNvSpPr/>
            <p:nvPr/>
          </p:nvSpPr>
          <p:spPr>
            <a:xfrm>
              <a:off x="5814073" y="847733"/>
              <a:ext cx="6317940" cy="5533403"/>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Rectangle 8">
              <a:extLst>
                <a:ext uri="{FF2B5EF4-FFF2-40B4-BE49-F238E27FC236}">
                  <a16:creationId xmlns:a16="http://schemas.microsoft.com/office/drawing/2014/main" id="{443F0A99-015F-44DE-B514-1888E452F8BA}"/>
                </a:ext>
              </a:extLst>
            </p:cNvPr>
            <p:cNvSpPr/>
            <p:nvPr/>
          </p:nvSpPr>
          <p:spPr>
            <a:xfrm flipV="1">
              <a:off x="8565438" y="6381137"/>
              <a:ext cx="3566576" cy="36379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454926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8A09-DC0D-41CE-A659-5EED05A00DB1}"/>
              </a:ext>
            </a:extLst>
          </p:cNvPr>
          <p:cNvSpPr>
            <a:spLocks noGrp="1"/>
          </p:cNvSpPr>
          <p:nvPr>
            <p:ph type="title"/>
          </p:nvPr>
        </p:nvSpPr>
        <p:spPr/>
        <p:txBody>
          <a:bodyPr anchor="b"/>
          <a:lstStyle/>
          <a:p>
            <a:r>
              <a:rPr lang="en-US" dirty="0"/>
              <a:t>How Will This Model Attack the Problem?</a:t>
            </a:r>
          </a:p>
        </p:txBody>
      </p:sp>
      <p:sp>
        <p:nvSpPr>
          <p:cNvPr id="3" name="Content Placeholder 2">
            <a:extLst>
              <a:ext uri="{FF2B5EF4-FFF2-40B4-BE49-F238E27FC236}">
                <a16:creationId xmlns:a16="http://schemas.microsoft.com/office/drawing/2014/main" id="{F44225D8-F5F6-4A39-8B7D-FCFCDA6AC03B}"/>
              </a:ext>
            </a:extLst>
          </p:cNvPr>
          <p:cNvSpPr>
            <a:spLocks noGrp="1"/>
          </p:cNvSpPr>
          <p:nvPr>
            <p:ph idx="1"/>
          </p:nvPr>
        </p:nvSpPr>
        <p:spPr>
          <a:xfrm>
            <a:off x="0" y="994528"/>
            <a:ext cx="6606183" cy="2447628"/>
          </a:xfrm>
        </p:spPr>
        <p:txBody>
          <a:bodyPr/>
          <a:lstStyle/>
          <a:p>
            <a:r>
              <a:rPr lang="en-US" dirty="0"/>
              <a:t>Sociotechnical concerns </a:t>
            </a:r>
          </a:p>
          <a:p>
            <a:pPr lvl="1"/>
            <a:r>
              <a:rPr lang="en-US" dirty="0"/>
              <a:t>Measuring direct feed back from “Users”</a:t>
            </a:r>
          </a:p>
          <a:p>
            <a:pPr lvl="1"/>
            <a:r>
              <a:rPr lang="en-US" dirty="0"/>
              <a:t>Checking for unforeseen consequences. </a:t>
            </a:r>
          </a:p>
          <a:p>
            <a:pPr lvl="1"/>
            <a:r>
              <a:rPr lang="en-US" dirty="0"/>
              <a:t>…</a:t>
            </a:r>
          </a:p>
          <a:p>
            <a:r>
              <a:rPr lang="en-US" dirty="0"/>
              <a:t>Engineering Optimization</a:t>
            </a:r>
          </a:p>
          <a:p>
            <a:pPr lvl="1"/>
            <a:r>
              <a:rPr lang="en-US" dirty="0"/>
              <a:t>Principles of Operations Research</a:t>
            </a:r>
          </a:p>
          <a:p>
            <a:pPr lvl="2"/>
            <a:r>
              <a:rPr lang="en-US" dirty="0"/>
              <a:t>Linear Programing with objective functions and constraints that reflect the different agencies </a:t>
            </a:r>
          </a:p>
          <a:p>
            <a:r>
              <a:rPr lang="en-US" dirty="0"/>
              <a:t>Traffic Engineering</a:t>
            </a:r>
          </a:p>
          <a:p>
            <a:pPr lvl="1"/>
            <a:r>
              <a:rPr lang="en-US" dirty="0"/>
              <a:t>Deterioration and Performance Modeling</a:t>
            </a:r>
          </a:p>
          <a:p>
            <a:pPr lvl="1"/>
            <a:r>
              <a:rPr lang="en-US" dirty="0"/>
              <a:t>Performance Metrics</a:t>
            </a:r>
          </a:p>
        </p:txBody>
      </p:sp>
    </p:spTree>
    <p:extLst>
      <p:ext uri="{BB962C8B-B14F-4D97-AF65-F5344CB8AC3E}">
        <p14:creationId xmlns:p14="http://schemas.microsoft.com/office/powerpoint/2010/main" val="521984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970C-4B4F-47EF-8F46-8147633CCA23}"/>
              </a:ext>
            </a:extLst>
          </p:cNvPr>
          <p:cNvSpPr>
            <a:spLocks noGrp="1"/>
          </p:cNvSpPr>
          <p:nvPr>
            <p:ph type="title"/>
          </p:nvPr>
        </p:nvSpPr>
        <p:spPr>
          <a:xfrm>
            <a:off x="0" y="0"/>
            <a:ext cx="6858000" cy="717630"/>
          </a:xfrm>
        </p:spPr>
        <p:txBody>
          <a:bodyPr anchor="b">
            <a:normAutofit/>
          </a:bodyPr>
          <a:lstStyle/>
          <a:p>
            <a:r>
              <a:rPr lang="en-US" sz="2400" dirty="0"/>
              <a:t>Questions to be answered by Scenarios</a:t>
            </a:r>
          </a:p>
        </p:txBody>
      </p:sp>
      <p:sp>
        <p:nvSpPr>
          <p:cNvPr id="3" name="Content Placeholder 2">
            <a:extLst>
              <a:ext uri="{FF2B5EF4-FFF2-40B4-BE49-F238E27FC236}">
                <a16:creationId xmlns:a16="http://schemas.microsoft.com/office/drawing/2014/main" id="{95128111-BEA3-43B8-82AD-2307F69A17A9}"/>
              </a:ext>
            </a:extLst>
          </p:cNvPr>
          <p:cNvSpPr>
            <a:spLocks noGrp="1"/>
          </p:cNvSpPr>
          <p:nvPr>
            <p:ph idx="1"/>
          </p:nvPr>
        </p:nvSpPr>
        <p:spPr>
          <a:xfrm>
            <a:off x="0" y="862766"/>
            <a:ext cx="6741857" cy="8281234"/>
          </a:xfrm>
        </p:spPr>
        <p:txBody>
          <a:bodyPr>
            <a:normAutofit/>
          </a:bodyPr>
          <a:lstStyle/>
          <a:p>
            <a:pPr marL="192881" indent="-192881" algn="just">
              <a:buFont typeface="+mj-lt"/>
              <a:buAutoNum type="arabicPeriod"/>
            </a:pPr>
            <a:r>
              <a:rPr lang="en-US" sz="1600" strike="sngStrike" dirty="0"/>
              <a:t>What are the impacts of </a:t>
            </a:r>
            <a:r>
              <a:rPr lang="en-US" sz="1600" b="1" strike="sngStrike" dirty="0"/>
              <a:t>New Development</a:t>
            </a:r>
            <a:r>
              <a:rPr lang="en-US" sz="1600" strike="sngStrike" dirty="0"/>
              <a:t> to the immediate surrounding roads and the overall performance of the network? </a:t>
            </a:r>
          </a:p>
          <a:p>
            <a:pPr lvl="1" algn="just"/>
            <a:r>
              <a:rPr lang="en-US" sz="1200" b="1" strike="sngStrike" dirty="0"/>
              <a:t>Set up: </a:t>
            </a:r>
            <a:r>
              <a:rPr lang="en-US" sz="1200" strike="sngStrike" dirty="0"/>
              <a:t>Increase demand in a local area</a:t>
            </a:r>
          </a:p>
          <a:p>
            <a:pPr lvl="1" algn="just"/>
            <a:r>
              <a:rPr lang="en-US" sz="1200" b="1" strike="sngStrike" dirty="0"/>
              <a:t>Assessment</a:t>
            </a:r>
            <a:r>
              <a:rPr lang="en-US" sz="1200" strike="sngStrike" dirty="0"/>
              <a:t> - Changes In: User Travel-Times and User Experienced Level of Service (ELOS); Asset and Network Performance; Asset Life-Cycle Costs (LCC); Maintenance Activities</a:t>
            </a:r>
            <a:endParaRPr lang="en-US" sz="1200" b="1" strike="sngStrike" dirty="0"/>
          </a:p>
          <a:p>
            <a:pPr marL="192881" indent="-192881" algn="just">
              <a:buFont typeface="+mj-lt"/>
              <a:buAutoNum type="arabicPeriod"/>
            </a:pPr>
            <a:r>
              <a:rPr lang="en-US" sz="1600" strike="sngStrike" dirty="0"/>
              <a:t>How should </a:t>
            </a:r>
            <a:r>
              <a:rPr lang="en-US" sz="1600" b="1" strike="sngStrike" dirty="0"/>
              <a:t>assets be prioritized for resilience</a:t>
            </a:r>
            <a:r>
              <a:rPr lang="en-US" sz="1600" strike="sngStrike" dirty="0"/>
              <a:t> retrofitting to reduce the impact from extreme weather events? (</a:t>
            </a:r>
            <a:r>
              <a:rPr lang="en-US" sz="1600" b="1" strike="sngStrike" dirty="0"/>
              <a:t>Flooding) </a:t>
            </a:r>
            <a:endParaRPr lang="en-US" sz="1600" strike="sngStrike" dirty="0"/>
          </a:p>
          <a:p>
            <a:pPr lvl="1" algn="just"/>
            <a:r>
              <a:rPr lang="en-US" sz="1200" b="1" strike="sngStrike" dirty="0"/>
              <a:t>Set up: </a:t>
            </a:r>
            <a:r>
              <a:rPr lang="en-US" sz="1200" strike="sngStrike" dirty="0"/>
              <a:t>Remove roadways that are within the 500 year flood plane;</a:t>
            </a:r>
          </a:p>
          <a:p>
            <a:pPr lvl="1" algn="just"/>
            <a:r>
              <a:rPr lang="en-US" sz="1200" b="1" strike="sngStrike" dirty="0"/>
              <a:t>Assessment</a:t>
            </a:r>
            <a:r>
              <a:rPr lang="en-US" sz="1200" strike="sngStrike" dirty="0"/>
              <a:t> - Changes in traffic patterns; Identify, with multi-objective criteria, critical assets which should be prioritized to ensure maximize network flow and connectivity; </a:t>
            </a:r>
          </a:p>
          <a:p>
            <a:pPr marL="192881" indent="-192881" algn="just">
              <a:buFont typeface="+mj-lt"/>
              <a:buAutoNum type="arabicPeriod"/>
            </a:pPr>
            <a:r>
              <a:rPr lang="en-US" sz="1600" dirty="0"/>
              <a:t>How can the </a:t>
            </a:r>
            <a:r>
              <a:rPr lang="en-US" sz="1600" b="1" dirty="0"/>
              <a:t>scheduling of maintenance and construction activities </a:t>
            </a:r>
            <a:r>
              <a:rPr lang="en-US" sz="1600" dirty="0"/>
              <a:t>impact the immediate surrounding roads and the overall performance of the network?</a:t>
            </a:r>
          </a:p>
          <a:p>
            <a:pPr lvl="1" algn="just"/>
            <a:r>
              <a:rPr lang="en-US" sz="1200" b="1" dirty="0"/>
              <a:t>Set up: Construction Delays </a:t>
            </a:r>
            <a:r>
              <a:rPr lang="en-US" sz="1200" dirty="0"/>
              <a:t>– Active road work = road/lane closure; Milled road surface = reduced condition levels to impact max travel speed </a:t>
            </a:r>
          </a:p>
          <a:p>
            <a:pPr lvl="1" algn="just"/>
            <a:r>
              <a:rPr lang="en-US" sz="1200" b="1" dirty="0"/>
              <a:t>Assessment</a:t>
            </a:r>
            <a:r>
              <a:rPr lang="en-US" sz="1200" dirty="0"/>
              <a:t>: Under different scheduling methodologies (ad-hoc; asset focused optimization; network focused optimization; socio-technical optimization) – what are the different impacts to  Travel-Times and ELOS; Asset and Network Performance; Asset Life-Cycle Costs; Maintenance Activities</a:t>
            </a:r>
          </a:p>
          <a:p>
            <a:pPr marL="192881" indent="-192881" algn="just">
              <a:buFont typeface="+mj-lt"/>
              <a:buAutoNum type="arabicPeriod"/>
            </a:pPr>
            <a:r>
              <a:rPr lang="en-US" sz="1600" dirty="0"/>
              <a:t>How does the </a:t>
            </a:r>
            <a:r>
              <a:rPr lang="en-US" sz="1600" b="1" dirty="0"/>
              <a:t>variability of future funding </a:t>
            </a:r>
            <a:r>
              <a:rPr lang="en-US" sz="1600" dirty="0"/>
              <a:t>effect the management decisions and LCCs?</a:t>
            </a:r>
          </a:p>
          <a:p>
            <a:pPr lvl="1" algn="just"/>
            <a:r>
              <a:rPr lang="en-US" sz="1200" b="1" dirty="0"/>
              <a:t>Set up:</a:t>
            </a:r>
            <a:r>
              <a:rPr lang="en-US" sz="1200" dirty="0"/>
              <a:t> During long term planning routine increased or decreased</a:t>
            </a:r>
            <a:r>
              <a:rPr lang="en-US" sz="1200" b="1" dirty="0"/>
              <a:t> </a:t>
            </a:r>
            <a:r>
              <a:rPr lang="en-US" sz="1200" dirty="0"/>
              <a:t>the </a:t>
            </a:r>
            <a:r>
              <a:rPr lang="en-US" sz="1200" b="1" dirty="0"/>
              <a:t>variability</a:t>
            </a:r>
            <a:r>
              <a:rPr lang="en-US" sz="1200" dirty="0"/>
              <a:t> of the next year’s </a:t>
            </a:r>
            <a:r>
              <a:rPr lang="en-US" sz="1200" b="1" dirty="0"/>
              <a:t>budget</a:t>
            </a:r>
            <a:r>
              <a:rPr lang="en-US" sz="1200" dirty="0"/>
              <a:t>. Budget amount and variability will be based on the financing mechanisms available to the owner</a:t>
            </a:r>
          </a:p>
          <a:p>
            <a:pPr lvl="1" algn="just"/>
            <a:r>
              <a:rPr lang="en-US" sz="1200" b="1" dirty="0"/>
              <a:t>Assessment</a:t>
            </a:r>
            <a:r>
              <a:rPr lang="en-US" sz="1200" dirty="0"/>
              <a:t>: Are there changes in spending patterns? Are their any significant efficiency gains between different financing structures?</a:t>
            </a:r>
          </a:p>
          <a:p>
            <a:pPr marL="192881" indent="-192881" algn="just">
              <a:buFont typeface="+mj-lt"/>
              <a:buAutoNum type="arabicPeriod"/>
            </a:pPr>
            <a:r>
              <a:rPr lang="en-US" sz="1600" dirty="0"/>
              <a:t>Is there a significant impact from </a:t>
            </a:r>
            <a:r>
              <a:rPr lang="en-US" sz="1600" b="1" dirty="0"/>
              <a:t>data collection and utilization methods </a:t>
            </a:r>
            <a:r>
              <a:rPr lang="en-US" sz="1600" dirty="0"/>
              <a:t>to the network’s performance, ELOS, and owner operational behavior? </a:t>
            </a:r>
          </a:p>
          <a:p>
            <a:pPr lvl="1" algn="just"/>
            <a:r>
              <a:rPr lang="en-US" sz="1200" b="1" dirty="0"/>
              <a:t>Set up:</a:t>
            </a:r>
            <a:r>
              <a:rPr lang="en-US" sz="1200" dirty="0"/>
              <a:t> Conduct a sensitivity analysis of the owner agent’s </a:t>
            </a:r>
            <a:r>
              <a:rPr lang="en-US" sz="1200" b="1" dirty="0"/>
              <a:t>data accuracy </a:t>
            </a:r>
            <a:r>
              <a:rPr lang="en-US" sz="1200" dirty="0"/>
              <a:t>(possibility of reporting no change in condition)</a:t>
            </a:r>
            <a:r>
              <a:rPr lang="en-US" sz="1200" b="1" dirty="0"/>
              <a:t>, resolution</a:t>
            </a:r>
            <a:r>
              <a:rPr lang="en-US" sz="1200" dirty="0"/>
              <a:t> (how many attributes of each asset are collected; linked to model sophistication)</a:t>
            </a:r>
            <a:r>
              <a:rPr lang="en-US" sz="1200" b="1" dirty="0"/>
              <a:t>, and update frequency </a:t>
            </a:r>
            <a:r>
              <a:rPr lang="en-US" sz="1200" dirty="0"/>
              <a:t>(how often is the data refreshed)</a:t>
            </a:r>
            <a:r>
              <a:rPr lang="en-US" sz="1200" b="1" dirty="0"/>
              <a:t>,</a:t>
            </a:r>
            <a:r>
              <a:rPr lang="en-US" sz="1200" dirty="0"/>
              <a:t> and </a:t>
            </a:r>
            <a:r>
              <a:rPr lang="en-US" sz="1200" b="1" dirty="0"/>
              <a:t>predication model sophistication </a:t>
            </a:r>
            <a:r>
              <a:rPr lang="en-US" sz="1200" dirty="0"/>
              <a:t>(regional models, simple linear regression model (local data) </a:t>
            </a:r>
            <a:endParaRPr lang="en-US" sz="1200" b="1" dirty="0"/>
          </a:p>
          <a:p>
            <a:pPr lvl="1" algn="just"/>
            <a:r>
              <a:rPr lang="en-US" sz="1200" b="1" dirty="0"/>
              <a:t>Assessment: </a:t>
            </a:r>
            <a:r>
              <a:rPr lang="en-US" sz="1200" dirty="0"/>
              <a:t>Are there significant changes to the network’s performance, ELOS, and owner operational behavior?</a:t>
            </a:r>
          </a:p>
          <a:p>
            <a:pPr marL="192881" indent="-192881" algn="just">
              <a:buFont typeface="+mj-lt"/>
              <a:buAutoNum type="arabicPeriod"/>
            </a:pPr>
            <a:endParaRPr lang="en-US" sz="2000" dirty="0"/>
          </a:p>
        </p:txBody>
      </p:sp>
    </p:spTree>
    <p:extLst>
      <p:ext uri="{BB962C8B-B14F-4D97-AF65-F5344CB8AC3E}">
        <p14:creationId xmlns:p14="http://schemas.microsoft.com/office/powerpoint/2010/main" val="862453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7762-AB50-454D-A79E-55B0B5DD6A3D}"/>
              </a:ext>
            </a:extLst>
          </p:cNvPr>
          <p:cNvSpPr>
            <a:spLocks noGrp="1"/>
          </p:cNvSpPr>
          <p:nvPr>
            <p:ph type="title"/>
          </p:nvPr>
        </p:nvSpPr>
        <p:spPr/>
        <p:txBody>
          <a:bodyPr anchor="b">
            <a:normAutofit/>
          </a:bodyPr>
          <a:lstStyle/>
          <a:p>
            <a:r>
              <a:rPr lang="en-US" dirty="0"/>
              <a:t>Recap – Deliverables</a:t>
            </a:r>
          </a:p>
        </p:txBody>
      </p:sp>
      <p:sp>
        <p:nvSpPr>
          <p:cNvPr id="5" name="Content Placeholder 2">
            <a:extLst>
              <a:ext uri="{FF2B5EF4-FFF2-40B4-BE49-F238E27FC236}">
                <a16:creationId xmlns:a16="http://schemas.microsoft.com/office/drawing/2014/main" id="{D190AFD8-8817-435B-85C3-80C570233781}"/>
              </a:ext>
            </a:extLst>
          </p:cNvPr>
          <p:cNvSpPr txBox="1">
            <a:spLocks/>
          </p:cNvSpPr>
          <p:nvPr/>
        </p:nvSpPr>
        <p:spPr>
          <a:xfrm>
            <a:off x="0" y="862996"/>
            <a:ext cx="6741857" cy="7355029"/>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8588" indent="-128588" algn="just" defTabSz="514350">
              <a:spcBef>
                <a:spcPts val="563"/>
              </a:spcBef>
              <a:defRPr/>
            </a:pPr>
            <a:r>
              <a:rPr lang="en-US" dirty="0">
                <a:solidFill>
                  <a:prstClr val="black"/>
                </a:solidFill>
                <a:latin typeface="Calibri" panose="020F0502020204030204"/>
              </a:rPr>
              <a:t>Create an ABM of the management of transportation assets in a segment of Philadelphia to assess how the different TAMP factors effect the life-cycle cost of the assets, network performance, and users’ experiences.</a:t>
            </a:r>
            <a:endParaRPr lang="en-US" sz="1400" dirty="0">
              <a:solidFill>
                <a:prstClr val="black"/>
              </a:solidFill>
              <a:latin typeface="Calibri" panose="020F0502020204030204"/>
            </a:endParaRPr>
          </a:p>
          <a:p>
            <a:pPr marL="385763" lvl="1" indent="-128588" algn="just" defTabSz="514350">
              <a:spcBef>
                <a:spcPts val="281"/>
              </a:spcBef>
              <a:defRPr/>
            </a:pPr>
            <a:r>
              <a:rPr lang="en-US" sz="1400" dirty="0">
                <a:solidFill>
                  <a:prstClr val="black"/>
                </a:solidFill>
                <a:latin typeface="Calibri" panose="020F0502020204030204"/>
              </a:rPr>
              <a:t>The </a:t>
            </a:r>
            <a:r>
              <a:rPr lang="en-US" sz="1400" u="sng" dirty="0">
                <a:solidFill>
                  <a:prstClr val="black"/>
                </a:solidFill>
                <a:latin typeface="Calibri" panose="020F0502020204030204"/>
              </a:rPr>
              <a:t>model must </a:t>
            </a:r>
            <a:r>
              <a:rPr lang="en-US" sz="1400" dirty="0">
                <a:solidFill>
                  <a:prstClr val="black"/>
                </a:solidFill>
                <a:latin typeface="Calibri" panose="020F0502020204030204"/>
              </a:rPr>
              <a:t>have the </a:t>
            </a:r>
            <a:r>
              <a:rPr lang="en-US" sz="1400" b="1" dirty="0">
                <a:solidFill>
                  <a:prstClr val="black"/>
                </a:solidFill>
                <a:latin typeface="Calibri" panose="020F0502020204030204"/>
              </a:rPr>
              <a:t>ability</a:t>
            </a:r>
            <a:r>
              <a:rPr lang="en-US" sz="1400" dirty="0">
                <a:solidFill>
                  <a:prstClr val="black"/>
                </a:solidFill>
                <a:latin typeface="Calibri" panose="020F0502020204030204"/>
              </a:rPr>
              <a:t> to:</a:t>
            </a:r>
          </a:p>
          <a:p>
            <a:pPr marL="642938" lvl="2" indent="-128588" algn="just" defTabSz="514350">
              <a:spcBef>
                <a:spcPts val="281"/>
              </a:spcBef>
              <a:defRPr/>
            </a:pPr>
            <a:r>
              <a:rPr lang="en-US" dirty="0">
                <a:solidFill>
                  <a:prstClr val="black"/>
                </a:solidFill>
                <a:latin typeface="Calibri" panose="020F0502020204030204"/>
              </a:rPr>
              <a:t>Simulate of user behavior – variable driving parameters, rerouting capabilities, </a:t>
            </a:r>
          </a:p>
          <a:p>
            <a:pPr marL="642938" lvl="2" indent="-128588" algn="just" defTabSz="514350">
              <a:spcBef>
                <a:spcPts val="281"/>
              </a:spcBef>
              <a:defRPr/>
            </a:pPr>
            <a:r>
              <a:rPr lang="en-US" dirty="0">
                <a:solidFill>
                  <a:prstClr val="black"/>
                </a:solidFill>
                <a:latin typeface="Calibri" panose="020F0502020204030204"/>
              </a:rPr>
              <a:t>Capture users’ experience – level of service received from assets per user</a:t>
            </a:r>
          </a:p>
          <a:p>
            <a:pPr marL="642938" lvl="2" indent="-128588" algn="just" defTabSz="514350">
              <a:spcBef>
                <a:spcPts val="281"/>
              </a:spcBef>
              <a:defRPr/>
            </a:pPr>
            <a:r>
              <a:rPr lang="en-US" dirty="0">
                <a:solidFill>
                  <a:prstClr val="black"/>
                </a:solidFill>
                <a:latin typeface="Calibri" panose="020F0502020204030204"/>
              </a:rPr>
              <a:t>Simulate the deterioration of roadway conditions and have the conditions effect the users’ experience</a:t>
            </a:r>
          </a:p>
          <a:p>
            <a:pPr marL="805458" lvl="3" indent="-128588" algn="just" defTabSz="514350">
              <a:spcBef>
                <a:spcPts val="281"/>
              </a:spcBef>
              <a:defRPr/>
            </a:pPr>
            <a:r>
              <a:rPr lang="en-US" i="1" dirty="0">
                <a:solidFill>
                  <a:prstClr val="black"/>
                </a:solidFill>
                <a:latin typeface="Calibri" panose="020F0502020204030204"/>
              </a:rPr>
              <a:t>Max Speed</a:t>
            </a:r>
            <a:r>
              <a:rPr lang="en-US" dirty="0">
                <a:solidFill>
                  <a:prstClr val="black"/>
                </a:solidFill>
                <a:latin typeface="Calibri" panose="020F0502020204030204"/>
              </a:rPr>
              <a:t> a function of </a:t>
            </a:r>
            <a:r>
              <a:rPr lang="en-US" i="1" dirty="0">
                <a:solidFill>
                  <a:prstClr val="black"/>
                </a:solidFill>
                <a:latin typeface="Calibri" panose="020F0502020204030204"/>
              </a:rPr>
              <a:t>condition </a:t>
            </a:r>
          </a:p>
          <a:p>
            <a:pPr marL="805458" lvl="3" indent="-128588" algn="just" defTabSz="514350">
              <a:spcBef>
                <a:spcPts val="281"/>
              </a:spcBef>
              <a:defRPr/>
            </a:pPr>
            <a:r>
              <a:rPr lang="en-US" i="1" dirty="0">
                <a:solidFill>
                  <a:prstClr val="black"/>
                </a:solidFill>
                <a:latin typeface="Calibri" panose="020F0502020204030204"/>
              </a:rPr>
              <a:t>Condition </a:t>
            </a:r>
            <a:r>
              <a:rPr lang="en-US" dirty="0">
                <a:solidFill>
                  <a:prstClr val="black"/>
                </a:solidFill>
                <a:latin typeface="Calibri" panose="020F0502020204030204"/>
              </a:rPr>
              <a:t>a function of </a:t>
            </a:r>
            <a:r>
              <a:rPr lang="en-US" i="1" dirty="0">
                <a:solidFill>
                  <a:prstClr val="black"/>
                </a:solidFill>
                <a:latin typeface="Calibri" panose="020F0502020204030204"/>
                <a:hlinkClick r:id="rId3"/>
              </a:rPr>
              <a:t>equivalent single axle load ESAL</a:t>
            </a:r>
            <a:r>
              <a:rPr lang="en-US" i="1" dirty="0">
                <a:solidFill>
                  <a:prstClr val="black"/>
                </a:solidFill>
                <a:latin typeface="Calibri" panose="020F0502020204030204"/>
              </a:rPr>
              <a:t> </a:t>
            </a:r>
            <a:r>
              <a:rPr lang="en-US" dirty="0">
                <a:solidFill>
                  <a:prstClr val="black"/>
                </a:solidFill>
                <a:latin typeface="Calibri" panose="020F0502020204030204"/>
              </a:rPr>
              <a:t>and possibly geographical location if the proper models can be found</a:t>
            </a:r>
          </a:p>
          <a:p>
            <a:pPr marL="805458" lvl="3" indent="-128588" algn="just" defTabSz="514350">
              <a:spcBef>
                <a:spcPts val="281"/>
              </a:spcBef>
              <a:defRPr/>
            </a:pPr>
            <a:r>
              <a:rPr lang="en-US" dirty="0">
                <a:solidFill>
                  <a:prstClr val="black"/>
                </a:solidFill>
                <a:latin typeface="Calibri" panose="020F0502020204030204"/>
              </a:rPr>
              <a:t>Closeable lanes to simulate road work</a:t>
            </a:r>
          </a:p>
          <a:p>
            <a:pPr marL="642938" lvl="2" indent="-128588" algn="just" defTabSz="514350">
              <a:spcBef>
                <a:spcPts val="281"/>
              </a:spcBef>
              <a:defRPr/>
            </a:pPr>
            <a:r>
              <a:rPr lang="en-US" dirty="0">
                <a:solidFill>
                  <a:prstClr val="black"/>
                </a:solidFill>
                <a:latin typeface="Calibri" panose="020F0502020204030204"/>
              </a:rPr>
              <a:t>Vary starting parameters to mimic </a:t>
            </a:r>
            <a:r>
              <a:rPr lang="en-US" b="1" dirty="0">
                <a:solidFill>
                  <a:prstClr val="black"/>
                </a:solidFill>
                <a:latin typeface="Calibri" panose="020F0502020204030204"/>
              </a:rPr>
              <a:t>actual condition of existing network </a:t>
            </a:r>
            <a:r>
              <a:rPr lang="en-US" dirty="0">
                <a:solidFill>
                  <a:prstClr val="black"/>
                </a:solidFill>
                <a:latin typeface="Calibri" panose="020F0502020204030204"/>
              </a:rPr>
              <a:t>and to simulate </a:t>
            </a:r>
            <a:r>
              <a:rPr lang="en-US" b="1" dirty="0">
                <a:solidFill>
                  <a:prstClr val="black"/>
                </a:solidFill>
                <a:latin typeface="Calibri" panose="020F0502020204030204"/>
              </a:rPr>
              <a:t>disruptions caused by natural disasters</a:t>
            </a:r>
          </a:p>
          <a:p>
            <a:pPr marL="642938" lvl="2" indent="-128588" algn="just" defTabSz="514350">
              <a:spcBef>
                <a:spcPts val="281"/>
              </a:spcBef>
              <a:defRPr/>
            </a:pPr>
            <a:r>
              <a:rPr lang="en-US" dirty="0">
                <a:solidFill>
                  <a:prstClr val="black"/>
                </a:solidFill>
                <a:latin typeface="Calibri" panose="020F0502020204030204"/>
              </a:rPr>
              <a:t>Simulate </a:t>
            </a:r>
            <a:r>
              <a:rPr lang="en-US" b="1" dirty="0">
                <a:solidFill>
                  <a:prstClr val="black"/>
                </a:solidFill>
                <a:latin typeface="Calibri" panose="020F0502020204030204"/>
              </a:rPr>
              <a:t>System Level Transportation Asset Management Decision Processes </a:t>
            </a:r>
            <a:r>
              <a:rPr lang="en-US" dirty="0">
                <a:solidFill>
                  <a:prstClr val="black"/>
                </a:solidFill>
                <a:latin typeface="Calibri" panose="020F0502020204030204"/>
              </a:rPr>
              <a:t>with Owner Agent Framework</a:t>
            </a:r>
          </a:p>
          <a:p>
            <a:pPr marL="900113" lvl="3" indent="-128588" algn="just" defTabSz="514350">
              <a:spcBef>
                <a:spcPts val="281"/>
              </a:spcBef>
              <a:defRPr/>
            </a:pPr>
            <a:r>
              <a:rPr lang="en-US" sz="1400" dirty="0">
                <a:solidFill>
                  <a:prstClr val="black"/>
                </a:solidFill>
                <a:latin typeface="Calibri" panose="020F0502020204030204"/>
              </a:rPr>
              <a:t>Owner agents must be able to develop an action plan based on a variety of inputs and constraints</a:t>
            </a:r>
          </a:p>
          <a:p>
            <a:pPr marL="1062633" lvl="4" indent="-128588" algn="just" defTabSz="514350">
              <a:spcBef>
                <a:spcPts val="281"/>
              </a:spcBef>
              <a:defRPr/>
            </a:pPr>
            <a:r>
              <a:rPr lang="en-US" dirty="0">
                <a:solidFill>
                  <a:prstClr val="black"/>
                </a:solidFill>
                <a:latin typeface="Calibri" panose="020F0502020204030204"/>
              </a:rPr>
              <a:t>Roadway condition data; traffic jams; accidents; predicted future needs; political pressure; Threshold Triggered Actions</a:t>
            </a:r>
          </a:p>
          <a:p>
            <a:pPr marL="642938" lvl="2" indent="-128588" algn="just" defTabSz="514350">
              <a:spcBef>
                <a:spcPts val="281"/>
              </a:spcBef>
              <a:defRPr/>
            </a:pPr>
            <a:r>
              <a:rPr lang="en-US" dirty="0">
                <a:solidFill>
                  <a:prstClr val="black"/>
                </a:solidFill>
                <a:latin typeface="Calibri" panose="020F0502020204030204"/>
              </a:rPr>
              <a:t>Multi-variate system performance metrics to base optimization</a:t>
            </a:r>
          </a:p>
          <a:p>
            <a:pPr marL="805458" lvl="3" indent="-128588" algn="just" defTabSz="514350">
              <a:spcBef>
                <a:spcPts val="281"/>
              </a:spcBef>
              <a:defRPr/>
            </a:pPr>
            <a:r>
              <a:rPr lang="en-US" sz="1400" dirty="0">
                <a:solidFill>
                  <a:prstClr val="black"/>
                </a:solidFill>
                <a:latin typeface="Calibri" panose="020F0502020204030204"/>
              </a:rPr>
              <a:t>Individual Asset and Network Cost minimizing; Network Performance Maximization; Maximize User Experience </a:t>
            </a:r>
          </a:p>
          <a:p>
            <a:pPr marL="385763" lvl="1" indent="-128588" algn="just" defTabSz="514350">
              <a:spcBef>
                <a:spcPts val="281"/>
              </a:spcBef>
              <a:defRPr/>
            </a:pPr>
            <a:r>
              <a:rPr lang="en-US" sz="1400" dirty="0">
                <a:solidFill>
                  <a:prstClr val="black"/>
                </a:solidFill>
                <a:latin typeface="Calibri" panose="020F0502020204030204"/>
              </a:rPr>
              <a:t>Capture Sociotechnical and Engineering Interdependencies </a:t>
            </a:r>
          </a:p>
          <a:p>
            <a:pPr marL="642938" lvl="2" indent="-128588" algn="just" defTabSz="514350">
              <a:spcBef>
                <a:spcPts val="281"/>
              </a:spcBef>
              <a:defRPr/>
            </a:pPr>
            <a:r>
              <a:rPr lang="en-US" dirty="0">
                <a:solidFill>
                  <a:prstClr val="black"/>
                </a:solidFill>
                <a:latin typeface="Calibri" panose="020F0502020204030204"/>
              </a:rPr>
              <a:t>Random disruptions (closures, drop in condition rate, etc. related to non-owner related construction work)</a:t>
            </a:r>
          </a:p>
          <a:p>
            <a:pPr marL="642938" lvl="2" indent="-128588" algn="just" defTabSz="514350">
              <a:spcBef>
                <a:spcPts val="281"/>
              </a:spcBef>
              <a:defRPr/>
            </a:pPr>
            <a:r>
              <a:rPr lang="en-US" dirty="0">
                <a:solidFill>
                  <a:prstClr val="black"/>
                </a:solidFill>
                <a:latin typeface="Calibri" panose="020F0502020204030204"/>
              </a:rPr>
              <a:t>Link roadway condition and time lose to user experience</a:t>
            </a:r>
          </a:p>
          <a:p>
            <a:pPr marL="642938" lvl="2" indent="-128588" algn="just" defTabSz="514350">
              <a:spcBef>
                <a:spcPts val="281"/>
              </a:spcBef>
              <a:defRPr/>
            </a:pPr>
            <a:r>
              <a:rPr lang="en-US" dirty="0">
                <a:solidFill>
                  <a:prstClr val="black"/>
                </a:solidFill>
                <a:latin typeface="Calibri" panose="020F0502020204030204"/>
              </a:rPr>
              <a:t>Link user experience to political component of prioritization of maintenance work done to an asset</a:t>
            </a:r>
          </a:p>
          <a:p>
            <a:pPr marL="642938" lvl="2" indent="-128588" algn="just" defTabSz="514350">
              <a:spcBef>
                <a:spcPts val="281"/>
              </a:spcBef>
              <a:defRPr/>
            </a:pPr>
            <a:endParaRPr lang="en-US" sz="1050" dirty="0">
              <a:solidFill>
                <a:prstClr val="black"/>
              </a:solidFill>
              <a:latin typeface="Calibri" panose="020F0502020204030204"/>
            </a:endParaRPr>
          </a:p>
          <a:p>
            <a:pPr marL="128588" indent="-128588" algn="just" defTabSz="514350">
              <a:spcBef>
                <a:spcPts val="563"/>
              </a:spcBef>
              <a:defRPr/>
            </a:pPr>
            <a:endParaRPr lang="en-US" sz="1400" dirty="0">
              <a:solidFill>
                <a:prstClr val="black"/>
              </a:solidFill>
              <a:latin typeface="Calibri" panose="020F0502020204030204"/>
            </a:endParaRPr>
          </a:p>
          <a:p>
            <a:pPr marL="128588" indent="-128588" algn="just" defTabSz="514350">
              <a:spcBef>
                <a:spcPts val="563"/>
              </a:spcBef>
              <a:defRPr/>
            </a:pPr>
            <a:endParaRPr lang="en-US" sz="1400" dirty="0">
              <a:solidFill>
                <a:prstClr val="black"/>
              </a:solidFill>
              <a:latin typeface="Calibri" panose="020F0502020204030204"/>
            </a:endParaRPr>
          </a:p>
        </p:txBody>
      </p:sp>
    </p:spTree>
    <p:extLst>
      <p:ext uri="{BB962C8B-B14F-4D97-AF65-F5344CB8AC3E}">
        <p14:creationId xmlns:p14="http://schemas.microsoft.com/office/powerpoint/2010/main" val="3904147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7762-AB50-454D-A79E-55B0B5DD6A3D}"/>
              </a:ext>
            </a:extLst>
          </p:cNvPr>
          <p:cNvSpPr>
            <a:spLocks noGrp="1"/>
          </p:cNvSpPr>
          <p:nvPr>
            <p:ph type="title"/>
          </p:nvPr>
        </p:nvSpPr>
        <p:spPr/>
        <p:txBody>
          <a:bodyPr anchor="b">
            <a:normAutofit/>
          </a:bodyPr>
          <a:lstStyle/>
          <a:p>
            <a:r>
              <a:rPr lang="en-US" dirty="0"/>
              <a:t>What is Agent Based Modeling?</a:t>
            </a:r>
          </a:p>
        </p:txBody>
      </p:sp>
      <p:sp>
        <p:nvSpPr>
          <p:cNvPr id="3" name="Content Placeholder 2">
            <a:extLst>
              <a:ext uri="{FF2B5EF4-FFF2-40B4-BE49-F238E27FC236}">
                <a16:creationId xmlns:a16="http://schemas.microsoft.com/office/drawing/2014/main" id="{AE872F52-7192-40CD-B5B9-486A18C31261}"/>
              </a:ext>
            </a:extLst>
          </p:cNvPr>
          <p:cNvSpPr>
            <a:spLocks noGrp="1"/>
          </p:cNvSpPr>
          <p:nvPr>
            <p:ph idx="1"/>
          </p:nvPr>
        </p:nvSpPr>
        <p:spPr>
          <a:xfrm>
            <a:off x="185195" y="858264"/>
            <a:ext cx="6556662" cy="4223023"/>
          </a:xfrm>
        </p:spPr>
        <p:txBody>
          <a:bodyPr vert="horz" lIns="51435" tIns="25718" rIns="51435" bIns="25718" rtlCol="0">
            <a:noAutofit/>
          </a:bodyPr>
          <a:lstStyle/>
          <a:p>
            <a:pPr algn="just"/>
            <a:r>
              <a:rPr lang="en-US" sz="1600" dirty="0"/>
              <a:t>An agent based model (ABM) utilizes a bottom up approach to define the rules of behavior and interactions for different actors/individuals within a complex adaptable system. The purpose is to simulate the “agents” interactions to observe and study the resulting emergent behavior.</a:t>
            </a:r>
          </a:p>
          <a:p>
            <a:pPr algn="just"/>
            <a:endParaRPr lang="en-US" sz="1600" dirty="0"/>
          </a:p>
          <a:p>
            <a:pPr algn="just"/>
            <a:r>
              <a:rPr lang="en-US" sz="1600" dirty="0"/>
              <a:t>Agents can be thought as an individual software packet that through its interactions with its environment and other agents</a:t>
            </a:r>
          </a:p>
          <a:p>
            <a:pPr lvl="1" algn="just"/>
            <a:r>
              <a:rPr lang="en-US" sz="1375" dirty="0"/>
              <a:t>Even with simple rules of behavior, complex non-determinate systems can be modeled</a:t>
            </a:r>
          </a:p>
          <a:p>
            <a:pPr lvl="1" algn="just"/>
            <a:endParaRPr lang="en-US" sz="1375" dirty="0"/>
          </a:p>
          <a:p>
            <a:pPr algn="just"/>
            <a:r>
              <a:rPr lang="en-US" sz="1600" dirty="0"/>
              <a:t>Agents typically have </a:t>
            </a:r>
            <a:r>
              <a:rPr lang="en-US" sz="1600" b="1" dirty="0"/>
              <a:t>three basic functionalities</a:t>
            </a:r>
            <a:r>
              <a:rPr lang="en-US" sz="1600" dirty="0"/>
              <a:t>, the ability to operate </a:t>
            </a:r>
            <a:r>
              <a:rPr lang="en-US" sz="1600" b="1" dirty="0"/>
              <a:t>autonomously</a:t>
            </a:r>
            <a:r>
              <a:rPr lang="en-US" sz="1600" dirty="0"/>
              <a:t>, </a:t>
            </a:r>
            <a:r>
              <a:rPr lang="en-US" sz="1600" b="1" dirty="0"/>
              <a:t>cooperatively</a:t>
            </a:r>
            <a:r>
              <a:rPr lang="en-US" sz="1600" dirty="0"/>
              <a:t>, and </a:t>
            </a:r>
            <a:r>
              <a:rPr lang="en-US" sz="1600" b="1" dirty="0"/>
              <a:t>learn</a:t>
            </a:r>
            <a:r>
              <a:rPr lang="en-US" sz="1600" dirty="0"/>
              <a:t> from their encounters. An </a:t>
            </a:r>
            <a:r>
              <a:rPr lang="en-US" sz="1600" i="1" u="sng" dirty="0"/>
              <a:t>intelligent agent</a:t>
            </a:r>
            <a:r>
              <a:rPr lang="en-US" sz="1600" dirty="0"/>
              <a:t> has all three capabilities (Osman, H. 2012). </a:t>
            </a:r>
          </a:p>
          <a:p>
            <a:pPr lvl="1" algn="just"/>
            <a:r>
              <a:rPr lang="en-US" sz="1200" dirty="0"/>
              <a:t>This model will contain many different dynamic components, but the </a:t>
            </a:r>
            <a:r>
              <a:rPr lang="en-US" sz="1200" b="1" dirty="0"/>
              <a:t>owners</a:t>
            </a:r>
            <a:r>
              <a:rPr lang="en-US" sz="1200" dirty="0"/>
              <a:t>, and potentially </a:t>
            </a:r>
            <a:r>
              <a:rPr lang="en-US" sz="1200" b="1" dirty="0"/>
              <a:t>elected officials</a:t>
            </a:r>
            <a:r>
              <a:rPr lang="en-US" sz="1200" dirty="0"/>
              <a:t>, will be the </a:t>
            </a:r>
            <a:r>
              <a:rPr lang="en-US" sz="1200" b="1" i="1" u="sng" dirty="0"/>
              <a:t>only</a:t>
            </a:r>
            <a:r>
              <a:rPr lang="en-US" sz="1200" i="1" u="sng" dirty="0"/>
              <a:t> true intelligent agent</a:t>
            </a:r>
          </a:p>
          <a:p>
            <a:pPr marL="675084" lvl="2" indent="-160734" algn="just">
              <a:defRPr/>
            </a:pPr>
            <a:r>
              <a:rPr lang="en-US" sz="1200" dirty="0">
                <a:solidFill>
                  <a:prstClr val="black"/>
                </a:solidFill>
              </a:rPr>
              <a:t>The other components being the </a:t>
            </a:r>
            <a:r>
              <a:rPr lang="en-US" sz="1200" b="1" dirty="0">
                <a:solidFill>
                  <a:prstClr val="black"/>
                </a:solidFill>
              </a:rPr>
              <a:t>users</a:t>
            </a:r>
            <a:r>
              <a:rPr lang="en-US" sz="1200" dirty="0">
                <a:solidFill>
                  <a:prstClr val="black"/>
                </a:solidFill>
              </a:rPr>
              <a:t> and </a:t>
            </a:r>
            <a:r>
              <a:rPr lang="en-US" sz="1200" b="1" dirty="0">
                <a:solidFill>
                  <a:prstClr val="black"/>
                </a:solidFill>
              </a:rPr>
              <a:t>infrastructure assets</a:t>
            </a:r>
            <a:r>
              <a:rPr lang="en-US" sz="1200" dirty="0">
                <a:solidFill>
                  <a:prstClr val="black"/>
                </a:solidFill>
              </a:rPr>
              <a:t> have dynamic behavior and </a:t>
            </a:r>
            <a:r>
              <a:rPr lang="en-US" sz="1200" b="1" dirty="0">
                <a:solidFill>
                  <a:prstClr val="black"/>
                </a:solidFill>
              </a:rPr>
              <a:t>respond</a:t>
            </a:r>
            <a:r>
              <a:rPr lang="en-US" sz="1200" dirty="0">
                <a:solidFill>
                  <a:prstClr val="black"/>
                </a:solidFill>
              </a:rPr>
              <a:t> to their environment and interactions</a:t>
            </a:r>
          </a:p>
          <a:p>
            <a:pPr marL="932259" lvl="3" indent="-160734" algn="just">
              <a:defRPr/>
            </a:pPr>
            <a:r>
              <a:rPr lang="en-US" sz="1200" b="1" dirty="0">
                <a:solidFill>
                  <a:prstClr val="black"/>
                </a:solidFill>
              </a:rPr>
              <a:t>User’s</a:t>
            </a:r>
            <a:r>
              <a:rPr lang="en-US" sz="1200" dirty="0">
                <a:solidFill>
                  <a:prstClr val="black"/>
                </a:solidFill>
              </a:rPr>
              <a:t> operate in a cooperative manner. By sharing re-routing information with the network.</a:t>
            </a:r>
          </a:p>
          <a:p>
            <a:pPr marL="932259" lvl="3" indent="-160734" algn="just">
              <a:defRPr/>
            </a:pPr>
            <a:r>
              <a:rPr lang="en-US" sz="1200" b="1" dirty="0">
                <a:solidFill>
                  <a:prstClr val="black"/>
                </a:solidFill>
              </a:rPr>
              <a:t>Assets</a:t>
            </a:r>
            <a:r>
              <a:rPr lang="en-US" sz="1200" dirty="0">
                <a:solidFill>
                  <a:prstClr val="black"/>
                </a:solidFill>
              </a:rPr>
              <a:t> will deteriorate based on their geographical location and simulated use</a:t>
            </a:r>
          </a:p>
          <a:p>
            <a:pPr marL="514350" lvl="2" indent="0" algn="just">
              <a:buNone/>
            </a:pPr>
            <a:endParaRPr lang="en-US" sz="975" i="1" u="sng" dirty="0"/>
          </a:p>
          <a:p>
            <a:pPr marL="257175" lvl="1" indent="0" algn="just">
              <a:buNone/>
            </a:pPr>
            <a:endParaRPr lang="en-US" sz="1200" dirty="0"/>
          </a:p>
          <a:p>
            <a:pPr marL="257175" lvl="1" indent="0" algn="just">
              <a:buNone/>
            </a:pPr>
            <a:endParaRPr lang="en-US" sz="1100" dirty="0"/>
          </a:p>
        </p:txBody>
      </p:sp>
      <p:grpSp>
        <p:nvGrpSpPr>
          <p:cNvPr id="10" name="Group 9">
            <a:extLst>
              <a:ext uri="{FF2B5EF4-FFF2-40B4-BE49-F238E27FC236}">
                <a16:creationId xmlns:a16="http://schemas.microsoft.com/office/drawing/2014/main" id="{1F7917BA-4B68-4275-987E-473B4B2C8026}"/>
              </a:ext>
            </a:extLst>
          </p:cNvPr>
          <p:cNvGrpSpPr/>
          <p:nvPr/>
        </p:nvGrpSpPr>
        <p:grpSpPr>
          <a:xfrm>
            <a:off x="1542127" y="5486400"/>
            <a:ext cx="3773745" cy="3405653"/>
            <a:chOff x="2068423" y="5996205"/>
            <a:chExt cx="6500211" cy="6003567"/>
          </a:xfrm>
        </p:grpSpPr>
        <p:pic>
          <p:nvPicPr>
            <p:cNvPr id="4" name="Picture 3">
              <a:extLst>
                <a:ext uri="{FF2B5EF4-FFF2-40B4-BE49-F238E27FC236}">
                  <a16:creationId xmlns:a16="http://schemas.microsoft.com/office/drawing/2014/main" id="{AC6CD3C6-F412-438B-869B-560504ABEF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68423" y="5996205"/>
              <a:ext cx="6500211" cy="6003567"/>
            </a:xfrm>
            <a:prstGeom prst="rect">
              <a:avLst/>
            </a:prstGeom>
            <a:ln w="38100">
              <a:solidFill>
                <a:schemeClr val="tx1"/>
              </a:solidFill>
            </a:ln>
          </p:spPr>
        </p:pic>
        <p:sp>
          <p:nvSpPr>
            <p:cNvPr id="7" name="TextBox 6">
              <a:extLst>
                <a:ext uri="{FF2B5EF4-FFF2-40B4-BE49-F238E27FC236}">
                  <a16:creationId xmlns:a16="http://schemas.microsoft.com/office/drawing/2014/main" id="{9D597563-5690-4321-871C-6496DEE08AB1}"/>
                </a:ext>
              </a:extLst>
            </p:cNvPr>
            <p:cNvSpPr txBox="1"/>
            <p:nvPr/>
          </p:nvSpPr>
          <p:spPr>
            <a:xfrm>
              <a:off x="2698373" y="11308037"/>
              <a:ext cx="5240311" cy="511133"/>
            </a:xfrm>
            <a:prstGeom prst="rect">
              <a:avLst/>
            </a:prstGeom>
            <a:solidFill>
              <a:schemeClr val="bg1"/>
            </a:solidFill>
          </p:spPr>
          <p:txBody>
            <a:bodyPr wrap="square" rtlCol="0">
              <a:spAutoFit/>
            </a:bodyPr>
            <a:lstStyle/>
            <a:p>
              <a:pPr algn="ctr" defTabSz="514350">
                <a:defRPr/>
              </a:pPr>
              <a:r>
                <a:rPr lang="en-US" sz="1400" dirty="0">
                  <a:solidFill>
                    <a:prstClr val="black"/>
                  </a:solidFill>
                  <a:latin typeface="Calibri" panose="020F0502020204030204"/>
                </a:rPr>
                <a:t>Agent Types </a:t>
              </a:r>
              <a:r>
                <a:rPr lang="en-US" sz="1100" i="1" dirty="0">
                  <a:solidFill>
                    <a:prstClr val="black"/>
                  </a:solidFill>
                  <a:latin typeface="Calibri" panose="020F0502020204030204"/>
                </a:rPr>
                <a:t>(Osman, H 2012)</a:t>
              </a:r>
              <a:endParaRPr lang="en-US" sz="1400" i="1" dirty="0">
                <a:solidFill>
                  <a:prstClr val="black"/>
                </a:solidFill>
                <a:latin typeface="Calibri" panose="020F0502020204030204"/>
              </a:endParaRPr>
            </a:p>
          </p:txBody>
        </p:sp>
      </p:grpSp>
    </p:spTree>
    <p:extLst>
      <p:ext uri="{BB962C8B-B14F-4D97-AF65-F5344CB8AC3E}">
        <p14:creationId xmlns:p14="http://schemas.microsoft.com/office/powerpoint/2010/main" val="366040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9A43-3E04-4206-9D8B-7AF01C0FEEC1}"/>
              </a:ext>
            </a:extLst>
          </p:cNvPr>
          <p:cNvSpPr>
            <a:spLocks noGrp="1"/>
          </p:cNvSpPr>
          <p:nvPr>
            <p:ph type="title"/>
          </p:nvPr>
        </p:nvSpPr>
        <p:spPr>
          <a:xfrm>
            <a:off x="0" y="228600"/>
            <a:ext cx="6858000" cy="609600"/>
          </a:xfrm>
        </p:spPr>
        <p:txBody>
          <a:bodyPr/>
          <a:lstStyle/>
          <a:p>
            <a:r>
              <a:rPr lang="en-US" sz="2000" dirty="0"/>
              <a:t>Explain Model Here</a:t>
            </a:r>
          </a:p>
        </p:txBody>
      </p:sp>
      <p:pic>
        <p:nvPicPr>
          <p:cNvPr id="5" name="Content Placeholder 4">
            <a:extLst>
              <a:ext uri="{FF2B5EF4-FFF2-40B4-BE49-F238E27FC236}">
                <a16:creationId xmlns:a16="http://schemas.microsoft.com/office/drawing/2014/main" id="{912DEE4A-991E-4264-9DDA-B545CE4E5850}"/>
              </a:ext>
            </a:extLst>
          </p:cNvPr>
          <p:cNvPicPr>
            <a:picLocks noChangeAspect="1"/>
          </p:cNvPicPr>
          <p:nvPr/>
        </p:nvPicPr>
        <p:blipFill>
          <a:blip r:embed="rId3"/>
          <a:stretch>
            <a:fillRect/>
          </a:stretch>
        </p:blipFill>
        <p:spPr>
          <a:xfrm rot="5400000">
            <a:off x="-575081" y="1933170"/>
            <a:ext cx="8249459" cy="6172200"/>
          </a:xfrm>
          <a:prstGeom prst="rect">
            <a:avLst/>
          </a:prstGeom>
        </p:spPr>
      </p:pic>
      <p:sp>
        <p:nvSpPr>
          <p:cNvPr id="6" name="TextBox 5">
            <a:extLst>
              <a:ext uri="{FF2B5EF4-FFF2-40B4-BE49-F238E27FC236}">
                <a16:creationId xmlns:a16="http://schemas.microsoft.com/office/drawing/2014/main" id="{92EE3910-02E8-4F5C-BFE7-3DEEB2A84C0D}"/>
              </a:ext>
            </a:extLst>
          </p:cNvPr>
          <p:cNvSpPr txBox="1"/>
          <p:nvPr/>
        </p:nvSpPr>
        <p:spPr>
          <a:xfrm rot="5400000">
            <a:off x="-4025901" y="4864100"/>
            <a:ext cx="8293100" cy="241299"/>
          </a:xfrm>
          <a:prstGeom prst="rect">
            <a:avLst/>
          </a:prstGeom>
          <a:noFill/>
        </p:spPr>
        <p:txBody>
          <a:bodyPr wrap="square" lIns="45720" tIns="0" rIns="0" bIns="0" rtlCol="0">
            <a:noAutofit/>
          </a:bodyPr>
          <a:lstStyle/>
          <a:p>
            <a:r>
              <a:rPr lang="en-US" sz="600" dirty="0"/>
              <a:t>file:///C:/Users/Biko/Dropbox/PhD/Papers/Deterioration/Research%20of%20Current%20Practices%20in%20Pavement%20Performance%20Modeling%20-%20PennDOT.pdf</a:t>
            </a:r>
          </a:p>
          <a:p>
            <a:r>
              <a:rPr lang="en-US" sz="600" dirty="0"/>
              <a:t>C:\Users\Biko\Dropbox\Asset_Management\Proposal\Simplistic modeling of IAM of urban area script.docx</a:t>
            </a:r>
          </a:p>
          <a:p>
            <a:endParaRPr lang="en-US" sz="600" b="1" dirty="0">
              <a:cs typeface="Times New Roman" panose="02020603050405020304" pitchFamily="18" charset="0"/>
            </a:endParaRPr>
          </a:p>
        </p:txBody>
      </p:sp>
    </p:spTree>
    <p:extLst>
      <p:ext uri="{BB962C8B-B14F-4D97-AF65-F5344CB8AC3E}">
        <p14:creationId xmlns:p14="http://schemas.microsoft.com/office/powerpoint/2010/main" val="2482991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9A43-3E04-4206-9D8B-7AF01C0FEEC1}"/>
              </a:ext>
            </a:extLst>
          </p:cNvPr>
          <p:cNvSpPr>
            <a:spLocks noGrp="1"/>
          </p:cNvSpPr>
          <p:nvPr>
            <p:ph type="title"/>
          </p:nvPr>
        </p:nvSpPr>
        <p:spPr>
          <a:xfrm>
            <a:off x="-1" y="145088"/>
            <a:ext cx="6858000" cy="609600"/>
          </a:xfrm>
        </p:spPr>
        <p:txBody>
          <a:bodyPr/>
          <a:lstStyle/>
          <a:p>
            <a:r>
              <a:rPr lang="en-US" sz="2000" dirty="0"/>
              <a:t>Explain Model Here</a:t>
            </a:r>
          </a:p>
        </p:txBody>
      </p:sp>
      <p:pic>
        <p:nvPicPr>
          <p:cNvPr id="5" name="Content Placeholder 4">
            <a:extLst>
              <a:ext uri="{FF2B5EF4-FFF2-40B4-BE49-F238E27FC236}">
                <a16:creationId xmlns:a16="http://schemas.microsoft.com/office/drawing/2014/main" id="{912DEE4A-991E-4264-9DDA-B545CE4E5850}"/>
              </a:ext>
            </a:extLst>
          </p:cNvPr>
          <p:cNvPicPr>
            <a:picLocks noChangeAspect="1"/>
          </p:cNvPicPr>
          <p:nvPr/>
        </p:nvPicPr>
        <p:blipFill>
          <a:blip r:embed="rId3"/>
          <a:stretch>
            <a:fillRect/>
          </a:stretch>
        </p:blipFill>
        <p:spPr>
          <a:xfrm rot="5400000">
            <a:off x="-575081" y="1933170"/>
            <a:ext cx="8249459" cy="6172200"/>
          </a:xfrm>
          <a:prstGeom prst="rect">
            <a:avLst/>
          </a:prstGeom>
        </p:spPr>
      </p:pic>
      <p:sp>
        <p:nvSpPr>
          <p:cNvPr id="6" name="TextBox 5">
            <a:extLst>
              <a:ext uri="{FF2B5EF4-FFF2-40B4-BE49-F238E27FC236}">
                <a16:creationId xmlns:a16="http://schemas.microsoft.com/office/drawing/2014/main" id="{92EE3910-02E8-4F5C-BFE7-3DEEB2A84C0D}"/>
              </a:ext>
            </a:extLst>
          </p:cNvPr>
          <p:cNvSpPr txBox="1"/>
          <p:nvPr/>
        </p:nvSpPr>
        <p:spPr>
          <a:xfrm rot="5400000">
            <a:off x="-4025901" y="4864100"/>
            <a:ext cx="8293100" cy="241299"/>
          </a:xfrm>
          <a:prstGeom prst="rect">
            <a:avLst/>
          </a:prstGeom>
          <a:noFill/>
        </p:spPr>
        <p:txBody>
          <a:bodyPr wrap="square" lIns="45720" tIns="0" rIns="0" bIns="0" rtlCol="0">
            <a:noAutofit/>
          </a:bodyPr>
          <a:lstStyle/>
          <a:p>
            <a:r>
              <a:rPr lang="en-US" sz="600" dirty="0"/>
              <a:t>file:///C:/Users/Biko/Dropbox/PhD/Papers/Deterioration/Research%20of%20Current%20Practices%20in%20Pavement%20Performance%20Modeling%20-%20PennDOT.pdf</a:t>
            </a:r>
          </a:p>
          <a:p>
            <a:r>
              <a:rPr lang="en-US" sz="600" dirty="0"/>
              <a:t>C:\Users\Biko\Dropbox\Asset_Management\Proposal\Simplistic modeling of IAM of urban area script.docx</a:t>
            </a:r>
          </a:p>
          <a:p>
            <a:endParaRPr lang="en-US" sz="600" b="1" dirty="0">
              <a:cs typeface="Times New Roman" panose="02020603050405020304" pitchFamily="18" charset="0"/>
            </a:endParaRPr>
          </a:p>
        </p:txBody>
      </p:sp>
      <p:pic>
        <p:nvPicPr>
          <p:cNvPr id="7" name="Picture 6">
            <a:extLst>
              <a:ext uri="{FF2B5EF4-FFF2-40B4-BE49-F238E27FC236}">
                <a16:creationId xmlns:a16="http://schemas.microsoft.com/office/drawing/2014/main" id="{DE7CB776-D7FA-4751-B514-8D10C9DE9261}"/>
              </a:ext>
            </a:extLst>
          </p:cNvPr>
          <p:cNvPicPr>
            <a:picLocks noChangeAspect="1"/>
          </p:cNvPicPr>
          <p:nvPr/>
        </p:nvPicPr>
        <p:blipFill rotWithShape="1">
          <a:blip r:embed="rId4"/>
          <a:srcRect l="-1929" t="-5569" r="3212" b="-6547"/>
          <a:stretch/>
        </p:blipFill>
        <p:spPr>
          <a:xfrm rot="5400000">
            <a:off x="32847" y="1478451"/>
            <a:ext cx="3058504" cy="1777999"/>
          </a:xfrm>
          <a:prstGeom prst="rect">
            <a:avLst/>
          </a:prstGeom>
          <a:solidFill>
            <a:schemeClr val="bg1"/>
          </a:solidFill>
        </p:spPr>
      </p:pic>
    </p:spTree>
    <p:extLst>
      <p:ext uri="{BB962C8B-B14F-4D97-AF65-F5344CB8AC3E}">
        <p14:creationId xmlns:p14="http://schemas.microsoft.com/office/powerpoint/2010/main" val="2491428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6FD679-43B4-42F1-9B28-030F69E21DDE}"/>
              </a:ext>
            </a:extLst>
          </p:cNvPr>
          <p:cNvPicPr>
            <a:picLocks noChangeAspect="1"/>
          </p:cNvPicPr>
          <p:nvPr/>
        </p:nvPicPr>
        <p:blipFill rotWithShape="1">
          <a:blip r:embed="rId2"/>
          <a:srcRect l="-1929" t="-5569" r="3212" b="-6547"/>
          <a:stretch/>
        </p:blipFill>
        <p:spPr>
          <a:xfrm rot="5400000">
            <a:off x="-1143000" y="1914161"/>
            <a:ext cx="9144000" cy="5315678"/>
          </a:xfrm>
          <a:prstGeom prst="rect">
            <a:avLst/>
          </a:prstGeom>
          <a:solidFill>
            <a:schemeClr val="bg1"/>
          </a:solidFill>
        </p:spPr>
      </p:pic>
    </p:spTree>
    <p:extLst>
      <p:ext uri="{BB962C8B-B14F-4D97-AF65-F5344CB8AC3E}">
        <p14:creationId xmlns:p14="http://schemas.microsoft.com/office/powerpoint/2010/main" val="3985290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E849-D426-4EEF-B10C-CDDFA519FD2E}"/>
              </a:ext>
            </a:extLst>
          </p:cNvPr>
          <p:cNvSpPr>
            <a:spLocks noGrp="1"/>
          </p:cNvSpPr>
          <p:nvPr>
            <p:ph type="title"/>
          </p:nvPr>
        </p:nvSpPr>
        <p:spPr/>
        <p:txBody>
          <a:bodyPr/>
          <a:lstStyle/>
          <a:p>
            <a:r>
              <a:rPr lang="en-US" dirty="0"/>
              <a:t>What does a Complete Model Look Like</a:t>
            </a:r>
          </a:p>
        </p:txBody>
      </p:sp>
      <p:sp>
        <p:nvSpPr>
          <p:cNvPr id="3" name="Content Placeholder 2">
            <a:extLst>
              <a:ext uri="{FF2B5EF4-FFF2-40B4-BE49-F238E27FC236}">
                <a16:creationId xmlns:a16="http://schemas.microsoft.com/office/drawing/2014/main" id="{B5EF097F-05B6-4346-A6FE-53DC9A94A2CC}"/>
              </a:ext>
            </a:extLst>
          </p:cNvPr>
          <p:cNvSpPr>
            <a:spLocks noGrp="1"/>
          </p:cNvSpPr>
          <p:nvPr>
            <p:ph idx="1"/>
          </p:nvPr>
        </p:nvSpPr>
        <p:spPr>
          <a:xfrm>
            <a:off x="0" y="915597"/>
            <a:ext cx="6606183" cy="3353190"/>
          </a:xfrm>
        </p:spPr>
        <p:txBody>
          <a:bodyPr/>
          <a:lstStyle/>
          <a:p>
            <a:r>
              <a:rPr lang="en-US" dirty="0"/>
              <a:t>OSM base map of segment of Philadelphia’s Fairmount Park</a:t>
            </a:r>
          </a:p>
          <a:p>
            <a:r>
              <a:rPr lang="en-US" dirty="0"/>
              <a:t>Traffic – vehicles per hour and vehicle type distributions </a:t>
            </a:r>
          </a:p>
          <a:p>
            <a:pPr lvl="1"/>
            <a:r>
              <a:rPr lang="en-US" dirty="0"/>
              <a:t>Based on DVRPC available traffic count data</a:t>
            </a:r>
          </a:p>
          <a:p>
            <a:r>
              <a:rPr lang="en-US" dirty="0"/>
              <a:t>Routes – based on heuristics </a:t>
            </a:r>
          </a:p>
          <a:p>
            <a:r>
              <a:rPr lang="en-US" dirty="0"/>
              <a:t>Deterioration based on the ESAL of the simulated traffic and random events</a:t>
            </a:r>
          </a:p>
          <a:p>
            <a:pPr lvl="1"/>
            <a:r>
              <a:rPr lang="en-US" dirty="0"/>
              <a:t>Need to find a way to incorporate environmental factors for individualized decoration rates</a:t>
            </a:r>
          </a:p>
          <a:p>
            <a:pPr lvl="1"/>
            <a:r>
              <a:rPr lang="en-US" dirty="0">
                <a:highlight>
                  <a:srgbClr val="FFFF00"/>
                </a:highlight>
              </a:rPr>
              <a:t>Compare predicted damage (no interventions), based input date, to simulated damage. This will be a critical test to see if SUMO is worth the time and effort.</a:t>
            </a:r>
          </a:p>
          <a:p>
            <a:r>
              <a:rPr lang="en-US" dirty="0"/>
              <a:t>Owner agent module</a:t>
            </a:r>
          </a:p>
          <a:p>
            <a:pPr lvl="1"/>
            <a:r>
              <a:rPr lang="en-US" dirty="0"/>
              <a:t>Creates work plan schedule to meet predefined goals</a:t>
            </a:r>
          </a:p>
          <a:p>
            <a:pPr lvl="2"/>
            <a:r>
              <a:rPr lang="en-US" dirty="0"/>
              <a:t>Random; Worst First; Corridor; Isolated Asset Group; Combined Asset Management; Service Provided; Multi-Objective Optimization</a:t>
            </a:r>
          </a:p>
          <a:p>
            <a:pPr lvl="2"/>
            <a:r>
              <a:rPr lang="en-US" dirty="0"/>
              <a:t>Constraints: Budget; Politics (geospatial distribution); Organizational </a:t>
            </a:r>
          </a:p>
          <a:p>
            <a:pPr lvl="1"/>
            <a:r>
              <a:rPr lang="en-US" dirty="0"/>
              <a:t>During simulation owner carries out schedule work or reacts to emergency events</a:t>
            </a:r>
          </a:p>
        </p:txBody>
      </p:sp>
    </p:spTree>
    <p:extLst>
      <p:ext uri="{BB962C8B-B14F-4D97-AF65-F5344CB8AC3E}">
        <p14:creationId xmlns:p14="http://schemas.microsoft.com/office/powerpoint/2010/main" val="3703710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A74C-5371-44C8-A9D7-3AB8744AE290}"/>
              </a:ext>
            </a:extLst>
          </p:cNvPr>
          <p:cNvSpPr>
            <a:spLocks noGrp="1"/>
          </p:cNvSpPr>
          <p:nvPr>
            <p:ph type="title"/>
          </p:nvPr>
        </p:nvSpPr>
        <p:spPr/>
        <p:txBody>
          <a:bodyPr anchor="b"/>
          <a:lstStyle/>
          <a:p>
            <a:r>
              <a:rPr lang="en-US" dirty="0"/>
              <a:t>Tree Structure</a:t>
            </a:r>
          </a:p>
        </p:txBody>
      </p:sp>
      <p:pic>
        <p:nvPicPr>
          <p:cNvPr id="5" name="Content Placeholder 4">
            <a:extLst>
              <a:ext uri="{FF2B5EF4-FFF2-40B4-BE49-F238E27FC236}">
                <a16:creationId xmlns:a16="http://schemas.microsoft.com/office/drawing/2014/main" id="{E18AB69C-8F4F-4977-A509-3096BAEEA080}"/>
              </a:ext>
            </a:extLst>
          </p:cNvPr>
          <p:cNvPicPr>
            <a:picLocks noGrp="1" noChangeAspect="1"/>
          </p:cNvPicPr>
          <p:nvPr>
            <p:ph idx="1"/>
          </p:nvPr>
        </p:nvPicPr>
        <p:blipFill>
          <a:blip r:embed="rId2"/>
          <a:stretch>
            <a:fillRect/>
          </a:stretch>
        </p:blipFill>
        <p:spPr>
          <a:xfrm>
            <a:off x="7674017" y="974758"/>
            <a:ext cx="6717332" cy="7000199"/>
          </a:xfrm>
          <a:prstGeom prst="rect">
            <a:avLst/>
          </a:prstGeom>
        </p:spPr>
      </p:pic>
      <p:pic>
        <p:nvPicPr>
          <p:cNvPr id="6" name="Picture 5">
            <a:extLst>
              <a:ext uri="{FF2B5EF4-FFF2-40B4-BE49-F238E27FC236}">
                <a16:creationId xmlns:a16="http://schemas.microsoft.com/office/drawing/2014/main" id="{39F9FE49-ADF3-445E-ADCC-6A4BAA016F5D}"/>
              </a:ext>
            </a:extLst>
          </p:cNvPr>
          <p:cNvPicPr>
            <a:picLocks noChangeAspect="1"/>
          </p:cNvPicPr>
          <p:nvPr/>
        </p:nvPicPr>
        <p:blipFill>
          <a:blip r:embed="rId3"/>
          <a:stretch>
            <a:fillRect/>
          </a:stretch>
        </p:blipFill>
        <p:spPr>
          <a:xfrm>
            <a:off x="0" y="1137500"/>
            <a:ext cx="6858000" cy="7146791"/>
          </a:xfrm>
          <a:prstGeom prst="rect">
            <a:avLst/>
          </a:prstGeom>
        </p:spPr>
      </p:pic>
    </p:spTree>
    <p:extLst>
      <p:ext uri="{BB962C8B-B14F-4D97-AF65-F5344CB8AC3E}">
        <p14:creationId xmlns:p14="http://schemas.microsoft.com/office/powerpoint/2010/main" val="833593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62CF-3232-4273-A654-E84912AE8067}"/>
              </a:ext>
            </a:extLst>
          </p:cNvPr>
          <p:cNvSpPr>
            <a:spLocks noGrp="1"/>
          </p:cNvSpPr>
          <p:nvPr>
            <p:ph type="title"/>
          </p:nvPr>
        </p:nvSpPr>
        <p:spPr/>
        <p:txBody>
          <a:bodyPr>
            <a:normAutofit/>
          </a:bodyPr>
          <a:lstStyle/>
          <a:p>
            <a:r>
              <a:rPr lang="en-US" dirty="0"/>
              <a:t>Model - Limitations</a:t>
            </a:r>
          </a:p>
        </p:txBody>
      </p:sp>
      <p:sp>
        <p:nvSpPr>
          <p:cNvPr id="3" name="Content Placeholder 2">
            <a:extLst>
              <a:ext uri="{FF2B5EF4-FFF2-40B4-BE49-F238E27FC236}">
                <a16:creationId xmlns:a16="http://schemas.microsoft.com/office/drawing/2014/main" id="{6BB55BAF-6190-4E55-A186-94A9A311DB3B}"/>
              </a:ext>
            </a:extLst>
          </p:cNvPr>
          <p:cNvSpPr>
            <a:spLocks noGrp="1"/>
          </p:cNvSpPr>
          <p:nvPr>
            <p:ph idx="1"/>
          </p:nvPr>
        </p:nvSpPr>
        <p:spPr>
          <a:xfrm>
            <a:off x="0" y="894636"/>
            <a:ext cx="6858000" cy="5798264"/>
          </a:xfrm>
        </p:spPr>
        <p:txBody>
          <a:bodyPr/>
          <a:lstStyle/>
          <a:p>
            <a:r>
              <a:rPr lang="en-US" sz="1800" dirty="0"/>
              <a:t>Trying to simulate a “wicked problem” is inherently inaccurate. </a:t>
            </a:r>
          </a:p>
          <a:p>
            <a:r>
              <a:rPr lang="en-US" sz="1800" dirty="0"/>
              <a:t>There is no “right” answer to how much detail and complexity needs to be modeled to create a simulation with meaningful results. </a:t>
            </a:r>
          </a:p>
          <a:p>
            <a:pPr lvl="1"/>
            <a:r>
              <a:rPr lang="en-US" sz="1600" dirty="0"/>
              <a:t>I will rely on assumptions and randomness to simulate the interactions between the different systems </a:t>
            </a:r>
          </a:p>
          <a:p>
            <a:pPr lvl="2"/>
            <a:r>
              <a:rPr lang="en-US" sz="1200" dirty="0"/>
              <a:t>Human </a:t>
            </a:r>
            <a:r>
              <a:rPr lang="en-US" sz="1200" dirty="0">
                <a:sym typeface="Wingdings" panose="05000000000000000000" pitchFamily="2" charset="2"/>
              </a:rPr>
              <a:t> Human, Human  Engineered, Engineered  Human, Engineered  Engineered, Natural  Engineered </a:t>
            </a:r>
            <a:endParaRPr lang="en-US" sz="1200" dirty="0"/>
          </a:p>
          <a:p>
            <a:r>
              <a:rPr lang="en-US" sz="1800" dirty="0"/>
              <a:t>The output of a single simulation is not meaningful. It will take possible thousands of simulations runs for any discernable emergent behavior patterns that can be used to draw conclusions. </a:t>
            </a:r>
          </a:p>
          <a:p>
            <a:pPr lvl="1"/>
            <a:r>
              <a:rPr lang="en-US" sz="1100" dirty="0"/>
              <a:t>A single day can take many hours to simulate, this will limit the amount of scenarios and permutations of individual scenarios.</a:t>
            </a:r>
            <a:r>
              <a:rPr lang="en-US" sz="1600" dirty="0"/>
              <a:t> </a:t>
            </a:r>
          </a:p>
          <a:p>
            <a:r>
              <a:rPr lang="en-US" sz="1800" dirty="0"/>
              <a:t>Travel patterns within the network are calibrated by traffic count data that is only a snapshot (3 days) in time</a:t>
            </a:r>
          </a:p>
          <a:p>
            <a:r>
              <a:rPr lang="en-US" sz="1800" dirty="0"/>
              <a:t>There are many factors that lead to the deterioration of an asset, this research will only account for use, weight of vehicle, sun exposure, and pavement structural composition. </a:t>
            </a:r>
          </a:p>
          <a:p>
            <a:pPr lvl="1"/>
            <a:r>
              <a:rPr lang="en-US" sz="1600" dirty="0"/>
              <a:t>I am still searching for a more sophisticated pavement deterioration model.</a:t>
            </a:r>
          </a:p>
          <a:p>
            <a:r>
              <a:rPr lang="en-US" sz="1800" dirty="0"/>
              <a:t>Limited amount of historic and current condition data, unknown accuracy of data</a:t>
            </a:r>
          </a:p>
        </p:txBody>
      </p:sp>
    </p:spTree>
    <p:extLst>
      <p:ext uri="{BB962C8B-B14F-4D97-AF65-F5344CB8AC3E}">
        <p14:creationId xmlns:p14="http://schemas.microsoft.com/office/powerpoint/2010/main" val="3478064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6FD679-43B4-42F1-9B28-030F69E21DDE}"/>
              </a:ext>
            </a:extLst>
          </p:cNvPr>
          <p:cNvPicPr>
            <a:picLocks noChangeAspect="1"/>
          </p:cNvPicPr>
          <p:nvPr/>
        </p:nvPicPr>
        <p:blipFill rotWithShape="1">
          <a:blip r:embed="rId2"/>
          <a:srcRect l="-1929" t="-5569" r="3212" b="-6547"/>
          <a:stretch/>
        </p:blipFill>
        <p:spPr>
          <a:xfrm rot="5400000">
            <a:off x="-1143000" y="1914161"/>
            <a:ext cx="9144000" cy="5315678"/>
          </a:xfrm>
          <a:prstGeom prst="rect">
            <a:avLst/>
          </a:prstGeom>
          <a:solidFill>
            <a:schemeClr val="bg1"/>
          </a:solidFill>
        </p:spPr>
      </p:pic>
    </p:spTree>
    <p:extLst>
      <p:ext uri="{BB962C8B-B14F-4D97-AF65-F5344CB8AC3E}">
        <p14:creationId xmlns:p14="http://schemas.microsoft.com/office/powerpoint/2010/main" val="3095517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2F2FFE-EFF2-4E66-A067-D4E05712F915}"/>
              </a:ext>
            </a:extLst>
          </p:cNvPr>
          <p:cNvSpPr>
            <a:spLocks noGrp="1"/>
          </p:cNvSpPr>
          <p:nvPr>
            <p:ph type="title"/>
          </p:nvPr>
        </p:nvSpPr>
        <p:spPr/>
        <p:txBody>
          <a:bodyPr>
            <a:normAutofit/>
          </a:bodyPr>
          <a:lstStyle/>
          <a:p>
            <a:r>
              <a:rPr lang="en-US" sz="2400" dirty="0"/>
              <a:t>Components of the Simulation</a:t>
            </a:r>
          </a:p>
        </p:txBody>
      </p:sp>
      <p:sp>
        <p:nvSpPr>
          <p:cNvPr id="3" name="Content Placeholder 2">
            <a:extLst>
              <a:ext uri="{FF2B5EF4-FFF2-40B4-BE49-F238E27FC236}">
                <a16:creationId xmlns:a16="http://schemas.microsoft.com/office/drawing/2014/main" id="{B405BB37-C95E-49AF-933F-72BA199A659D}"/>
              </a:ext>
            </a:extLst>
          </p:cNvPr>
          <p:cNvSpPr>
            <a:spLocks noGrp="1"/>
          </p:cNvSpPr>
          <p:nvPr>
            <p:ph idx="1"/>
          </p:nvPr>
        </p:nvSpPr>
        <p:spPr>
          <a:xfrm>
            <a:off x="0" y="875836"/>
            <a:ext cx="6858000" cy="7379163"/>
          </a:xfrm>
        </p:spPr>
        <p:txBody>
          <a:bodyPr/>
          <a:lstStyle/>
          <a:p>
            <a:pPr>
              <a:lnSpc>
                <a:spcPct val="100000"/>
              </a:lnSpc>
              <a:spcBef>
                <a:spcPts val="0"/>
              </a:spcBef>
            </a:pPr>
            <a:r>
              <a:rPr lang="en-US" sz="1800" dirty="0"/>
              <a:t>Graph model of physical network topology – </a:t>
            </a:r>
            <a:r>
              <a:rPr lang="en-US" sz="1800" dirty="0">
                <a:solidFill>
                  <a:schemeClr val="accent6">
                    <a:lumMod val="75000"/>
                  </a:schemeClr>
                </a:solidFill>
              </a:rPr>
              <a:t>Deterministic and Probabilistic </a:t>
            </a:r>
            <a:endParaRPr lang="en-US" sz="1800" dirty="0"/>
          </a:p>
          <a:p>
            <a:pPr marL="289322" lvl="1" indent="-129481">
              <a:lnSpc>
                <a:spcPct val="100000"/>
              </a:lnSpc>
              <a:spcBef>
                <a:spcPts val="0"/>
              </a:spcBef>
            </a:pPr>
            <a:r>
              <a:rPr lang="en-US" sz="1400" dirty="0"/>
              <a:t>How many lanes are on each street (edge)? Where as the intersections (nodes) between the length of the street? - Deterministic</a:t>
            </a:r>
          </a:p>
          <a:p>
            <a:pPr marL="289322" lvl="1" indent="-129481">
              <a:lnSpc>
                <a:spcPct val="100000"/>
              </a:lnSpc>
              <a:spcBef>
                <a:spcPts val="0"/>
              </a:spcBef>
            </a:pPr>
            <a:r>
              <a:rPr lang="en-US" sz="1400" dirty="0"/>
              <a:t>Control Systems </a:t>
            </a:r>
          </a:p>
          <a:p>
            <a:pPr marL="544711" lvl="2" indent="-126802">
              <a:lnSpc>
                <a:spcPct val="100000"/>
              </a:lnSpc>
              <a:spcBef>
                <a:spcPts val="0"/>
              </a:spcBef>
            </a:pPr>
            <a:r>
              <a:rPr lang="en-US" sz="1200" dirty="0"/>
              <a:t>What are the control parameters at the different intersections – Traffic Lights (phase timing), Stop Signs, Merging, etc. -</a:t>
            </a:r>
            <a:r>
              <a:rPr lang="en-US" sz="1200" dirty="0">
                <a:solidFill>
                  <a:schemeClr val="accent6">
                    <a:lumMod val="75000"/>
                  </a:schemeClr>
                </a:solidFill>
              </a:rPr>
              <a:t> Deterministic</a:t>
            </a:r>
            <a:endParaRPr lang="en-US" sz="1200" dirty="0"/>
          </a:p>
          <a:p>
            <a:pPr marL="544711" lvl="2" indent="-126802">
              <a:lnSpc>
                <a:spcPct val="100000"/>
              </a:lnSpc>
              <a:spcBef>
                <a:spcPts val="0"/>
              </a:spcBef>
            </a:pPr>
            <a:r>
              <a:rPr lang="en-US" sz="1200" dirty="0"/>
              <a:t>Lane designations and permissions – Turning lanes, Bus Lanes, target lanes at junctions - </a:t>
            </a:r>
            <a:r>
              <a:rPr lang="en-US" sz="1200" dirty="0">
                <a:solidFill>
                  <a:schemeClr val="accent6">
                    <a:lumMod val="75000"/>
                  </a:schemeClr>
                </a:solidFill>
              </a:rPr>
              <a:t>Deterministic</a:t>
            </a:r>
            <a:endParaRPr lang="en-US" sz="1200" dirty="0"/>
          </a:p>
          <a:p>
            <a:pPr marL="544711" lvl="2" indent="-126802">
              <a:lnSpc>
                <a:spcPct val="100000"/>
              </a:lnSpc>
              <a:spcBef>
                <a:spcPts val="0"/>
              </a:spcBef>
            </a:pPr>
            <a:r>
              <a:rPr lang="en-US" sz="1200" dirty="0"/>
              <a:t>Speed Limits - </a:t>
            </a:r>
            <a:r>
              <a:rPr lang="en-US" sz="1200" dirty="0">
                <a:solidFill>
                  <a:schemeClr val="accent6">
                    <a:lumMod val="75000"/>
                  </a:schemeClr>
                </a:solidFill>
              </a:rPr>
              <a:t>Deterministic</a:t>
            </a:r>
            <a:endParaRPr lang="en-US" sz="1200" dirty="0"/>
          </a:p>
          <a:p>
            <a:pPr marL="544711" lvl="2" indent="-126802">
              <a:lnSpc>
                <a:spcPct val="100000"/>
              </a:lnSpc>
              <a:spcBef>
                <a:spcPts val="0"/>
              </a:spcBef>
            </a:pPr>
            <a:r>
              <a:rPr lang="en-US" sz="1200" dirty="0"/>
              <a:t>Pavement deterioration rate – </a:t>
            </a:r>
            <a:r>
              <a:rPr lang="en-US" sz="1200" dirty="0">
                <a:solidFill>
                  <a:schemeClr val="accent6">
                    <a:lumMod val="75000"/>
                  </a:schemeClr>
                </a:solidFill>
              </a:rPr>
              <a:t>Statistical and Probabilistic</a:t>
            </a:r>
            <a:r>
              <a:rPr lang="en-US" sz="1200" dirty="0"/>
              <a:t> </a:t>
            </a:r>
          </a:p>
          <a:p>
            <a:pPr lvl="3">
              <a:lnSpc>
                <a:spcPct val="100000"/>
              </a:lnSpc>
              <a:spcBef>
                <a:spcPts val="0"/>
              </a:spcBef>
            </a:pPr>
            <a:r>
              <a:rPr lang="en-US" sz="1050" dirty="0"/>
              <a:t>Based on FHWA Pavement Deterioration Models and simulated use</a:t>
            </a:r>
          </a:p>
          <a:p>
            <a:pPr>
              <a:lnSpc>
                <a:spcPct val="100000"/>
              </a:lnSpc>
              <a:spcBef>
                <a:spcPts val="0"/>
              </a:spcBef>
            </a:pPr>
            <a:r>
              <a:rPr lang="en-US" sz="1800" dirty="0"/>
              <a:t>Network Use – </a:t>
            </a:r>
            <a:r>
              <a:rPr lang="en-US" sz="1800" dirty="0">
                <a:solidFill>
                  <a:schemeClr val="accent6">
                    <a:lumMod val="75000"/>
                  </a:schemeClr>
                </a:solidFill>
              </a:rPr>
              <a:t>Statistical and Probabilistic </a:t>
            </a:r>
          </a:p>
          <a:p>
            <a:pPr marL="290215" lvl="1" indent="-126802">
              <a:lnSpc>
                <a:spcPct val="100000"/>
              </a:lnSpc>
              <a:spcBef>
                <a:spcPts val="0"/>
              </a:spcBef>
            </a:pPr>
            <a:r>
              <a:rPr lang="en-US" sz="1400" dirty="0"/>
              <a:t>User – </a:t>
            </a:r>
            <a:r>
              <a:rPr lang="en-US" sz="1400" dirty="0">
                <a:hlinkClick r:id="rId3"/>
              </a:rPr>
              <a:t>Car Following Model</a:t>
            </a:r>
            <a:r>
              <a:rPr lang="en-US" sz="1400" dirty="0"/>
              <a:t> – Vehicle type differences: accelerations, decelerations, deviation from speed limit, driver imperfection, </a:t>
            </a:r>
            <a:r>
              <a:rPr lang="en-US" sz="1400" dirty="0" err="1"/>
              <a:t>etc</a:t>
            </a:r>
            <a:r>
              <a:rPr lang="en-US" sz="1400" dirty="0"/>
              <a:t> - </a:t>
            </a:r>
            <a:r>
              <a:rPr lang="en-US" sz="1400" dirty="0">
                <a:solidFill>
                  <a:schemeClr val="accent6">
                    <a:lumMod val="75000"/>
                  </a:schemeClr>
                </a:solidFill>
              </a:rPr>
              <a:t>Probabilistic</a:t>
            </a:r>
            <a:endParaRPr lang="en-US" sz="1400" dirty="0"/>
          </a:p>
          <a:p>
            <a:pPr marL="290215" lvl="1" indent="-126802">
              <a:lnSpc>
                <a:spcPct val="100000"/>
              </a:lnSpc>
              <a:spcBef>
                <a:spcPts val="0"/>
              </a:spcBef>
            </a:pPr>
            <a:r>
              <a:rPr lang="en-US" sz="1400" dirty="0"/>
              <a:t>Demand – Trips: Who, From, To, When, How? </a:t>
            </a:r>
          </a:p>
          <a:p>
            <a:pPr marL="543818" lvl="2" indent="-124123">
              <a:lnSpc>
                <a:spcPct val="100000"/>
              </a:lnSpc>
              <a:spcBef>
                <a:spcPts val="0"/>
              </a:spcBef>
            </a:pPr>
            <a:r>
              <a:rPr lang="en-US" sz="1200" dirty="0"/>
              <a:t>DVRPC – House Hold Trip Survey Data ~1,700 unique trips - </a:t>
            </a:r>
            <a:r>
              <a:rPr lang="en-US" sz="1200" dirty="0">
                <a:solidFill>
                  <a:schemeClr val="accent6">
                    <a:lumMod val="75000"/>
                  </a:schemeClr>
                </a:solidFill>
              </a:rPr>
              <a:t>Deterministic</a:t>
            </a:r>
            <a:endParaRPr lang="en-US" sz="1200" dirty="0"/>
          </a:p>
          <a:p>
            <a:pPr marL="543818" lvl="2" indent="-124123">
              <a:lnSpc>
                <a:spcPct val="100000"/>
              </a:lnSpc>
              <a:spcBef>
                <a:spcPts val="0"/>
              </a:spcBef>
            </a:pPr>
            <a:r>
              <a:rPr lang="en-US" sz="1200" dirty="0"/>
              <a:t>DVRPC – Traffic count data - </a:t>
            </a:r>
            <a:r>
              <a:rPr lang="en-US" sz="1200" dirty="0">
                <a:solidFill>
                  <a:schemeClr val="accent6">
                    <a:lumMod val="75000"/>
                  </a:schemeClr>
                </a:solidFill>
              </a:rPr>
              <a:t>Statistical</a:t>
            </a:r>
            <a:endParaRPr lang="en-US" sz="1200" dirty="0"/>
          </a:p>
          <a:p>
            <a:pPr marL="543818" lvl="2" indent="-124123">
              <a:lnSpc>
                <a:spcPct val="100000"/>
              </a:lnSpc>
              <a:spcBef>
                <a:spcPts val="0"/>
              </a:spcBef>
            </a:pPr>
            <a:r>
              <a:rPr lang="en-US" sz="1200" dirty="0"/>
              <a:t>Validation of new trips and data – </a:t>
            </a:r>
            <a:r>
              <a:rPr lang="en-US" sz="1200" dirty="0">
                <a:solidFill>
                  <a:schemeClr val="accent6">
                    <a:lumMod val="75000"/>
                  </a:schemeClr>
                </a:solidFill>
              </a:rPr>
              <a:t>Statistical</a:t>
            </a:r>
            <a:r>
              <a:rPr lang="en-US" sz="1200" dirty="0"/>
              <a:t> </a:t>
            </a:r>
          </a:p>
          <a:p>
            <a:pPr lvl="3">
              <a:lnSpc>
                <a:spcPct val="100000"/>
              </a:lnSpc>
              <a:spcBef>
                <a:spcPts val="0"/>
              </a:spcBef>
            </a:pPr>
            <a:r>
              <a:rPr lang="en-US" sz="1050" dirty="0"/>
              <a:t>Matching output trends to known traffic patterns - </a:t>
            </a:r>
            <a:r>
              <a:rPr lang="en-US" sz="1050" dirty="0">
                <a:solidFill>
                  <a:schemeClr val="accent6">
                    <a:lumMod val="75000"/>
                  </a:schemeClr>
                </a:solidFill>
              </a:rPr>
              <a:t>Statistical</a:t>
            </a:r>
            <a:r>
              <a:rPr lang="en-US" sz="1050" dirty="0"/>
              <a:t> </a:t>
            </a:r>
            <a:r>
              <a:rPr lang="en-US" sz="1050" dirty="0">
                <a:solidFill>
                  <a:schemeClr val="accent6">
                    <a:lumMod val="75000"/>
                  </a:schemeClr>
                </a:solidFill>
              </a:rPr>
              <a:t>and Probabilistic</a:t>
            </a:r>
            <a:r>
              <a:rPr lang="en-US" sz="1050" dirty="0"/>
              <a:t> </a:t>
            </a:r>
          </a:p>
          <a:p>
            <a:pPr lvl="3">
              <a:lnSpc>
                <a:spcPct val="100000"/>
              </a:lnSpc>
              <a:spcBef>
                <a:spcPts val="0"/>
              </a:spcBef>
            </a:pPr>
            <a:r>
              <a:rPr lang="en-US" sz="1050" dirty="0"/>
              <a:t>Calibrator tool (adds or removes traffic during the simulation to match count data) - </a:t>
            </a:r>
            <a:r>
              <a:rPr lang="en-US" sz="1050" dirty="0">
                <a:solidFill>
                  <a:schemeClr val="accent6">
                    <a:lumMod val="75000"/>
                  </a:schemeClr>
                </a:solidFill>
              </a:rPr>
              <a:t>Probabilistic</a:t>
            </a:r>
            <a:endParaRPr lang="en-US" sz="1050" dirty="0"/>
          </a:p>
          <a:p>
            <a:pPr>
              <a:lnSpc>
                <a:spcPct val="100000"/>
              </a:lnSpc>
              <a:spcBef>
                <a:spcPts val="0"/>
              </a:spcBef>
            </a:pPr>
            <a:r>
              <a:rPr lang="en-US" sz="1800" dirty="0"/>
              <a:t>Simulation – Users + Trips + Network + Control Systems – </a:t>
            </a:r>
            <a:r>
              <a:rPr lang="en-US" sz="1800" i="1" dirty="0">
                <a:solidFill>
                  <a:srgbClr val="FF0000"/>
                </a:solidFill>
              </a:rPr>
              <a:t>Network Performance is Non-Deterministic</a:t>
            </a:r>
          </a:p>
          <a:p>
            <a:pPr marL="289322" lvl="1" indent="-129481">
              <a:lnSpc>
                <a:spcPct val="100000"/>
              </a:lnSpc>
              <a:spcBef>
                <a:spcPts val="0"/>
              </a:spcBef>
            </a:pPr>
            <a:r>
              <a:rPr lang="en-US" sz="1400" dirty="0"/>
              <a:t>How were the different assets used? – Current Pavement Condition Rating</a:t>
            </a:r>
          </a:p>
          <a:p>
            <a:pPr marL="289322" lvl="1" indent="-129481">
              <a:lnSpc>
                <a:spcPct val="100000"/>
              </a:lnSpc>
              <a:spcBef>
                <a:spcPts val="0"/>
              </a:spcBef>
            </a:pPr>
            <a:r>
              <a:rPr lang="en-US" sz="1400" dirty="0"/>
              <a:t>How did the network of assets effect the user? </a:t>
            </a:r>
          </a:p>
          <a:p>
            <a:pPr marL="898327" lvl="2" indent="-124123">
              <a:lnSpc>
                <a:spcPct val="100000"/>
              </a:lnSpc>
              <a:spcBef>
                <a:spcPts val="0"/>
              </a:spcBef>
            </a:pPr>
            <a:r>
              <a:rPr lang="en-US" sz="1200" dirty="0"/>
              <a:t>User delayed in jam? User involved in an accident? User arrives significantly later at destination than expected? </a:t>
            </a:r>
          </a:p>
          <a:p>
            <a:pPr>
              <a:lnSpc>
                <a:spcPct val="100000"/>
              </a:lnSpc>
              <a:spcBef>
                <a:spcPts val="0"/>
              </a:spcBef>
            </a:pPr>
            <a:r>
              <a:rPr lang="en-US" sz="1800" dirty="0"/>
              <a:t>Transportation Agency Decision Simulator- </a:t>
            </a:r>
            <a:r>
              <a:rPr lang="en-US" sz="1800" i="1" dirty="0">
                <a:solidFill>
                  <a:schemeClr val="bg1">
                    <a:lumMod val="65000"/>
                  </a:schemeClr>
                </a:solidFill>
              </a:rPr>
              <a:t> </a:t>
            </a:r>
            <a:r>
              <a:rPr lang="en-US" sz="1800" dirty="0">
                <a:solidFill>
                  <a:schemeClr val="accent6">
                    <a:lumMod val="75000"/>
                  </a:schemeClr>
                </a:solidFill>
              </a:rPr>
              <a:t>Statistical and Probabilistic, </a:t>
            </a:r>
            <a:r>
              <a:rPr lang="en-US" sz="1800" dirty="0">
                <a:solidFill>
                  <a:srgbClr val="FF0000"/>
                </a:solidFill>
              </a:rPr>
              <a:t>but Simulated Emergent Behavior is Non-Deterministic</a:t>
            </a:r>
            <a:endParaRPr lang="en-US" sz="1800" i="1" dirty="0">
              <a:solidFill>
                <a:schemeClr val="bg1">
                  <a:lumMod val="65000"/>
                </a:schemeClr>
              </a:solidFill>
            </a:endParaRPr>
          </a:p>
        </p:txBody>
      </p:sp>
    </p:spTree>
    <p:extLst>
      <p:ext uri="{BB962C8B-B14F-4D97-AF65-F5344CB8AC3E}">
        <p14:creationId xmlns:p14="http://schemas.microsoft.com/office/powerpoint/2010/main" val="3442393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00EA1A3-424F-4F8E-9EB8-91DDA60FC73F}"/>
              </a:ext>
            </a:extLst>
          </p:cNvPr>
          <p:cNvSpPr>
            <a:spLocks noGrp="1"/>
          </p:cNvSpPr>
          <p:nvPr>
            <p:ph type="title"/>
          </p:nvPr>
        </p:nvSpPr>
        <p:spPr>
          <a:xfrm>
            <a:off x="0" y="279400"/>
            <a:ext cx="3810000" cy="777241"/>
          </a:xfrm>
          <a:solidFill>
            <a:srgbClr val="003378"/>
          </a:solidFill>
        </p:spPr>
        <p:txBody>
          <a:bodyPr>
            <a:normAutofit/>
          </a:bodyPr>
          <a:lstStyle/>
          <a:p>
            <a:r>
              <a:rPr lang="en-US" sz="2400" dirty="0"/>
              <a:t>Owner Agent – Tentative Rules of Behavior – Detailed</a:t>
            </a:r>
          </a:p>
        </p:txBody>
      </p:sp>
      <p:pic>
        <p:nvPicPr>
          <p:cNvPr id="2" name="Picture 1">
            <a:extLst>
              <a:ext uri="{FF2B5EF4-FFF2-40B4-BE49-F238E27FC236}">
                <a16:creationId xmlns:a16="http://schemas.microsoft.com/office/drawing/2014/main" id="{B5249BCE-5BEE-472A-8C9A-3B51EB31EA90}"/>
              </a:ext>
            </a:extLst>
          </p:cNvPr>
          <p:cNvPicPr>
            <a:picLocks noChangeAspect="1"/>
          </p:cNvPicPr>
          <p:nvPr/>
        </p:nvPicPr>
        <p:blipFill>
          <a:blip r:embed="rId2"/>
          <a:stretch>
            <a:fillRect/>
          </a:stretch>
        </p:blipFill>
        <p:spPr>
          <a:xfrm>
            <a:off x="3633563" y="412048"/>
            <a:ext cx="3048001" cy="3385062"/>
          </a:xfrm>
          <a:prstGeom prst="rect">
            <a:avLst/>
          </a:prstGeom>
          <a:effectLst>
            <a:outerShdw blurRad="50800" dist="38100" dir="2700000" algn="tl" rotWithShape="0">
              <a:schemeClr val="tx1">
                <a:alpha val="40000"/>
              </a:schemeClr>
            </a:outerShdw>
          </a:effectLst>
        </p:spPr>
      </p:pic>
      <p:sp>
        <p:nvSpPr>
          <p:cNvPr id="4" name="Rectangle 3">
            <a:extLst>
              <a:ext uri="{FF2B5EF4-FFF2-40B4-BE49-F238E27FC236}">
                <a16:creationId xmlns:a16="http://schemas.microsoft.com/office/drawing/2014/main" id="{C07C4783-302B-4393-8D75-B13F5E9F213D}"/>
              </a:ext>
            </a:extLst>
          </p:cNvPr>
          <p:cNvSpPr/>
          <p:nvPr/>
        </p:nvSpPr>
        <p:spPr>
          <a:xfrm>
            <a:off x="-1" y="3517900"/>
            <a:ext cx="6740377" cy="5447645"/>
          </a:xfrm>
          <a:prstGeom prst="rect">
            <a:avLst/>
          </a:prstGeom>
          <a:noFill/>
        </p:spPr>
        <p:txBody>
          <a:bodyPr wrap="square">
            <a:spAutoFit/>
          </a:bodyPr>
          <a:lstStyle/>
          <a:p>
            <a:pPr marL="227707" lvl="1" indent="-67866" algn="just" defTabSz="514350">
              <a:lnSpc>
                <a:spcPct val="150000"/>
              </a:lnSpc>
              <a:buFont typeface="Arial" panose="020B0604020202020204" pitchFamily="34" charset="0"/>
              <a:buChar char="•"/>
              <a:tabLst>
                <a:tab pos="484882" algn="l"/>
              </a:tabLst>
              <a:defRPr/>
            </a:pPr>
            <a:r>
              <a:rPr lang="en-US" sz="1600" dirty="0">
                <a:solidFill>
                  <a:prstClr val="black"/>
                </a:solidFill>
                <a:latin typeface="Calibri" panose="020F0502020204030204"/>
              </a:rPr>
              <a:t>Subject to:</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Budget – next year’s budget (</a:t>
            </a:r>
            <a:r>
              <a:rPr lang="en-US" sz="1600" dirty="0">
                <a:solidFill>
                  <a:srgbClr val="70AD47">
                    <a:lumMod val="75000"/>
                  </a:srgbClr>
                </a:solidFill>
                <a:latin typeface="Calibri" panose="020F0502020204030204"/>
              </a:rPr>
              <a:t>Probabilistic</a:t>
            </a:r>
            <a:r>
              <a:rPr lang="en-US" sz="1600" dirty="0">
                <a:solidFill>
                  <a:prstClr val="black"/>
                </a:solidFill>
                <a:latin typeface="Calibri" panose="020F0502020204030204"/>
              </a:rPr>
              <a:t>) – soft constraint</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Number of overlapping activities – (</a:t>
            </a:r>
            <a:r>
              <a:rPr lang="en-US" sz="1600" dirty="0">
                <a:solidFill>
                  <a:srgbClr val="75995D"/>
                </a:solidFill>
                <a:latin typeface="Calibri" panose="020F0502020204030204"/>
              </a:rPr>
              <a:t>Deterministic</a:t>
            </a:r>
            <a:r>
              <a:rPr lang="en-US" sz="1600" dirty="0">
                <a:solidFill>
                  <a:prstClr val="black"/>
                </a:solidFill>
                <a:latin typeface="Calibri" panose="020F0502020204030204"/>
              </a:rPr>
              <a:t>) – hard constraint – Availability: Labor Force, Equipment, Material In-Stock, Completion time of activity (Probabilistic) </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Available activities - (</a:t>
            </a:r>
            <a:r>
              <a:rPr lang="en-US" sz="1600" dirty="0">
                <a:solidFill>
                  <a:srgbClr val="70AD47">
                    <a:lumMod val="75000"/>
                  </a:srgbClr>
                </a:solidFill>
                <a:latin typeface="Calibri" panose="020F0502020204030204"/>
              </a:rPr>
              <a:t>Deterministic</a:t>
            </a:r>
            <a:r>
              <a:rPr lang="en-US" sz="1600" dirty="0">
                <a:solidFill>
                  <a:prstClr val="black"/>
                </a:solidFill>
                <a:latin typeface="Calibri" panose="020F0502020204030204"/>
              </a:rPr>
              <a:t>) – Work force capabilities</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Effectiveness of activity – (</a:t>
            </a:r>
            <a:r>
              <a:rPr lang="en-US" sz="1600" dirty="0">
                <a:solidFill>
                  <a:srgbClr val="70AD47">
                    <a:lumMod val="75000"/>
                  </a:srgbClr>
                </a:solidFill>
                <a:latin typeface="Calibri" panose="020F0502020204030204"/>
              </a:rPr>
              <a:t>Probabilistic</a:t>
            </a:r>
            <a:r>
              <a:rPr lang="en-US" sz="1600" dirty="0">
                <a:solidFill>
                  <a:prstClr val="black"/>
                </a:solidFill>
                <a:latin typeface="Calibri" panose="020F0502020204030204"/>
              </a:rPr>
              <a:t>) – Variation in condition increase base on quality control practices</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Cost of project – (</a:t>
            </a:r>
            <a:r>
              <a:rPr lang="en-US" sz="1600" dirty="0">
                <a:solidFill>
                  <a:srgbClr val="70AD47">
                    <a:lumMod val="75000"/>
                  </a:srgbClr>
                </a:solidFill>
                <a:latin typeface="Calibri" panose="020F0502020204030204"/>
              </a:rPr>
              <a:t>Heuristics and Probabilistic</a:t>
            </a:r>
            <a:r>
              <a:rPr lang="en-US" sz="1600" dirty="0">
                <a:solidFill>
                  <a:prstClr val="black"/>
                </a:solidFill>
                <a:latin typeface="Calibri" panose="020F0502020204030204"/>
              </a:rPr>
              <a:t>) -  variations in material cost based on seasonal adjustments and market fluctuation </a:t>
            </a:r>
          </a:p>
          <a:p>
            <a:pPr marL="419695" lvl="2" indent="-130373" algn="just" defTabSz="514350">
              <a:lnSpc>
                <a:spcPct val="90000"/>
              </a:lnSpc>
              <a:buFont typeface="Arial" panose="020B0604020202020204" pitchFamily="34" charset="0"/>
              <a:buChar char="•"/>
              <a:tabLst>
                <a:tab pos="319683" algn="l"/>
              </a:tabLst>
              <a:defRPr/>
            </a:pPr>
            <a:r>
              <a:rPr lang="en-US" sz="1600" dirty="0">
                <a:solidFill>
                  <a:prstClr val="black"/>
                </a:solidFill>
                <a:latin typeface="Calibri" panose="020F0502020204030204"/>
              </a:rPr>
              <a:t>Scope of activities – (</a:t>
            </a:r>
            <a:r>
              <a:rPr lang="en-US" sz="1600" dirty="0">
                <a:solidFill>
                  <a:srgbClr val="70AD47">
                    <a:lumMod val="75000"/>
                  </a:srgbClr>
                </a:solidFill>
                <a:latin typeface="Calibri" panose="020F0502020204030204"/>
              </a:rPr>
              <a:t>Deterministic</a:t>
            </a:r>
            <a:r>
              <a:rPr lang="en-US" sz="1600" dirty="0">
                <a:solidFill>
                  <a:prstClr val="black"/>
                </a:solidFill>
                <a:latin typeface="Calibri" panose="020F0502020204030204"/>
              </a:rPr>
              <a:t>) – soft constraint – Policy driven – example: PWD can not contribute funds to any project that’s scope is outside of their jurisdiction, due to their bonding arrangement. </a:t>
            </a:r>
          </a:p>
          <a:p>
            <a:pPr marL="419695" lvl="2" indent="-130373" algn="just" defTabSz="514350">
              <a:lnSpc>
                <a:spcPct val="90000"/>
              </a:lnSpc>
              <a:buFont typeface="Arial" panose="020B0604020202020204" pitchFamily="34" charset="0"/>
              <a:buChar char="•"/>
              <a:tabLst>
                <a:tab pos="319683" algn="l"/>
              </a:tabLst>
              <a:defRPr/>
            </a:pPr>
            <a:r>
              <a:rPr lang="en-US" sz="1400" dirty="0">
                <a:solidFill>
                  <a:prstClr val="black"/>
                </a:solidFill>
              </a:rPr>
              <a:t>Condition data:</a:t>
            </a:r>
          </a:p>
          <a:p>
            <a:pPr marL="835819" lvl="3" indent="-160734" algn="just" defTabSz="514350">
              <a:lnSpc>
                <a:spcPct val="90000"/>
              </a:lnSpc>
              <a:buFont typeface="Arial" panose="020B0604020202020204" pitchFamily="34" charset="0"/>
              <a:buChar char="•"/>
              <a:defRPr/>
            </a:pPr>
            <a:r>
              <a:rPr lang="en-US" sz="1400" dirty="0">
                <a:solidFill>
                  <a:srgbClr val="70AD47">
                    <a:lumMod val="75000"/>
                  </a:srgbClr>
                </a:solidFill>
              </a:rPr>
              <a:t>Probabilistic</a:t>
            </a:r>
            <a:r>
              <a:rPr lang="en-US" sz="1400" dirty="0">
                <a:solidFill>
                  <a:prstClr val="black"/>
                </a:solidFill>
              </a:rPr>
              <a:t> – Data collection practices </a:t>
            </a:r>
            <a:r>
              <a:rPr lang="en-US" sz="1400" dirty="0">
                <a:solidFill>
                  <a:prstClr val="black"/>
                </a:solidFill>
                <a:sym typeface="Wingdings" panose="05000000000000000000" pitchFamily="2" charset="2"/>
              </a:rPr>
              <a:t> probability </a:t>
            </a:r>
            <a:r>
              <a:rPr lang="en-US" sz="1400" dirty="0">
                <a:solidFill>
                  <a:prstClr val="black"/>
                </a:solidFill>
              </a:rPr>
              <a:t>inspection data is reported correctly </a:t>
            </a:r>
          </a:p>
          <a:p>
            <a:pPr marL="835819" lvl="3" indent="-160734" algn="just" defTabSz="514350">
              <a:lnSpc>
                <a:spcPct val="90000"/>
              </a:lnSpc>
              <a:buFont typeface="Arial" panose="020B0604020202020204" pitchFamily="34" charset="0"/>
              <a:buChar char="•"/>
              <a:defRPr/>
            </a:pPr>
            <a:r>
              <a:rPr lang="en-US" sz="1400" dirty="0">
                <a:solidFill>
                  <a:srgbClr val="70AD47">
                    <a:lumMod val="75000"/>
                  </a:srgbClr>
                </a:solidFill>
              </a:rPr>
              <a:t>Deterministic</a:t>
            </a:r>
            <a:r>
              <a:rPr lang="en-US" sz="1400" dirty="0">
                <a:solidFill>
                  <a:prstClr val="black"/>
                </a:solidFill>
              </a:rPr>
              <a:t> – Data collection practices </a:t>
            </a:r>
            <a:r>
              <a:rPr lang="en-US" sz="1400" dirty="0">
                <a:solidFill>
                  <a:prstClr val="black"/>
                </a:solidFill>
                <a:sym typeface="Wingdings" panose="05000000000000000000" pitchFamily="2" charset="2"/>
              </a:rPr>
              <a:t> condition data update rate</a:t>
            </a:r>
          </a:p>
          <a:p>
            <a:pPr marL="578644" lvl="2" indent="-160734" algn="just" defTabSz="514350">
              <a:lnSpc>
                <a:spcPct val="90000"/>
              </a:lnSpc>
              <a:buFont typeface="Arial" panose="020B0604020202020204" pitchFamily="34" charset="0"/>
              <a:buChar char="•"/>
              <a:defRPr/>
            </a:pPr>
            <a:r>
              <a:rPr lang="en-US" sz="1400" dirty="0">
                <a:solidFill>
                  <a:prstClr val="black"/>
                </a:solidFill>
                <a:sym typeface="Wingdings" panose="05000000000000000000" pitchFamily="2" charset="2"/>
              </a:rPr>
              <a:t>Indirect Deterioration costs – </a:t>
            </a:r>
            <a:r>
              <a:rPr lang="en-US" sz="1400" dirty="0">
                <a:solidFill>
                  <a:srgbClr val="75995D"/>
                </a:solidFill>
              </a:rPr>
              <a:t>Statistical and </a:t>
            </a:r>
            <a:r>
              <a:rPr lang="en-US" sz="1400" dirty="0">
                <a:solidFill>
                  <a:srgbClr val="FF0000"/>
                </a:solidFill>
              </a:rPr>
              <a:t>Non-Deterministic</a:t>
            </a:r>
            <a:r>
              <a:rPr lang="en-US" sz="1400" dirty="0">
                <a:solidFill>
                  <a:prstClr val="black"/>
                </a:solidFill>
                <a:sym typeface="Wingdings" panose="05000000000000000000" pitchFamily="2" charset="2"/>
              </a:rPr>
              <a:t>:</a:t>
            </a:r>
          </a:p>
          <a:p>
            <a:pPr marL="835819" lvl="3" indent="-160734" algn="just" defTabSz="514350">
              <a:lnSpc>
                <a:spcPct val="90000"/>
              </a:lnSpc>
              <a:buFont typeface="Arial" panose="020B0604020202020204" pitchFamily="34" charset="0"/>
              <a:buChar char="•"/>
              <a:defRPr/>
            </a:pPr>
            <a:r>
              <a:rPr lang="en-US" sz="1400" dirty="0">
                <a:solidFill>
                  <a:prstClr val="black"/>
                </a:solidFill>
                <a:sym typeface="Wingdings" panose="05000000000000000000" pitchFamily="2" charset="2"/>
              </a:rPr>
              <a:t>Importance factor: i.e. - Change in vehicle flow rate per year given no maintenance activities and default flow rates. </a:t>
            </a:r>
          </a:p>
          <a:p>
            <a:pPr marL="578644" lvl="2" indent="-160734" algn="just" defTabSz="514350">
              <a:lnSpc>
                <a:spcPct val="90000"/>
              </a:lnSpc>
              <a:buFont typeface="Arial" panose="020B0604020202020204" pitchFamily="34" charset="0"/>
              <a:buChar char="•"/>
              <a:defRPr/>
            </a:pPr>
            <a:r>
              <a:rPr lang="en-US" sz="1400" dirty="0">
                <a:solidFill>
                  <a:prstClr val="black"/>
                </a:solidFill>
                <a:sym typeface="Wingdings" panose="05000000000000000000" pitchFamily="2" charset="2"/>
              </a:rPr>
              <a:t>User experience - </a:t>
            </a:r>
            <a:r>
              <a:rPr lang="en-US" sz="1400" dirty="0">
                <a:solidFill>
                  <a:srgbClr val="75995D"/>
                </a:solidFill>
              </a:rPr>
              <a:t>Statistical and </a:t>
            </a:r>
            <a:r>
              <a:rPr lang="en-US" sz="1400" dirty="0">
                <a:solidFill>
                  <a:srgbClr val="FF0000"/>
                </a:solidFill>
              </a:rPr>
              <a:t>Non-Deterministic</a:t>
            </a:r>
            <a:r>
              <a:rPr lang="en-US" sz="1400" dirty="0">
                <a:solidFill>
                  <a:prstClr val="black"/>
                </a:solidFill>
                <a:sym typeface="Wingdings" panose="05000000000000000000" pitchFamily="2" charset="2"/>
              </a:rPr>
              <a:t>: </a:t>
            </a:r>
          </a:p>
          <a:p>
            <a:pPr marL="835819" lvl="3" indent="-160734" algn="just" defTabSz="514350">
              <a:lnSpc>
                <a:spcPct val="90000"/>
              </a:lnSpc>
              <a:buFont typeface="Arial" panose="020B0604020202020204" pitchFamily="34" charset="0"/>
              <a:buChar char="•"/>
              <a:defRPr/>
            </a:pPr>
            <a:r>
              <a:rPr lang="en-US" sz="1400" dirty="0">
                <a:solidFill>
                  <a:prstClr val="black"/>
                </a:solidFill>
                <a:sym typeface="Wingdings" panose="05000000000000000000" pitchFamily="2" charset="2"/>
              </a:rPr>
              <a:t>Simulated vehicle interactions create differences between the routes expected travel-time and the actual travel time, experience is quantified as the piece-wise integral of the negative intensity over the time period above the threshold.</a:t>
            </a:r>
            <a:endParaRPr lang="en-US" sz="1400" dirty="0">
              <a:solidFill>
                <a:prstClr val="black"/>
              </a:solidFill>
            </a:endParaRPr>
          </a:p>
        </p:txBody>
      </p:sp>
      <p:sp>
        <p:nvSpPr>
          <p:cNvPr id="5" name="TextBox 4">
            <a:extLst>
              <a:ext uri="{FF2B5EF4-FFF2-40B4-BE49-F238E27FC236}">
                <a16:creationId xmlns:a16="http://schemas.microsoft.com/office/drawing/2014/main" id="{889A4506-72FD-4229-AB7F-AD3627146C97}"/>
              </a:ext>
            </a:extLst>
          </p:cNvPr>
          <p:cNvSpPr txBox="1"/>
          <p:nvPr/>
        </p:nvSpPr>
        <p:spPr>
          <a:xfrm>
            <a:off x="0" y="1181100"/>
            <a:ext cx="3809999" cy="2336800"/>
          </a:xfrm>
          <a:prstGeom prst="rect">
            <a:avLst/>
          </a:prstGeom>
          <a:noFill/>
        </p:spPr>
        <p:txBody>
          <a:bodyPr wrap="square" lIns="45720" tIns="0" rIns="0" bIns="0" rtlCol="0">
            <a:noAutofit/>
          </a:bodyPr>
          <a:lstStyle/>
          <a:p>
            <a:pPr indent="-126802" defTabSz="514350">
              <a:lnSpc>
                <a:spcPct val="90000"/>
              </a:lnSpc>
              <a:defRPr/>
            </a:pPr>
            <a:r>
              <a:rPr lang="en-US" b="1" u="sng" dirty="0">
                <a:solidFill>
                  <a:prstClr val="black"/>
                </a:solidFill>
              </a:rPr>
              <a:t>Rules of behavior </a:t>
            </a:r>
          </a:p>
          <a:p>
            <a:pPr indent="-126802" defTabSz="514350">
              <a:lnSpc>
                <a:spcPct val="90000"/>
              </a:lnSpc>
              <a:defRPr/>
            </a:pPr>
            <a:r>
              <a:rPr lang="en-US" sz="1600" dirty="0">
                <a:solidFill>
                  <a:srgbClr val="70AD47">
                    <a:lumMod val="75000"/>
                  </a:srgbClr>
                </a:solidFill>
              </a:rPr>
              <a:t>Statistical and Probabilistic, </a:t>
            </a:r>
            <a:r>
              <a:rPr lang="en-US" sz="1600" dirty="0">
                <a:solidFill>
                  <a:srgbClr val="FF0000"/>
                </a:solidFill>
              </a:rPr>
              <a:t>but Simulated Emergent Behavior is Non-Deterministic</a:t>
            </a:r>
            <a:endParaRPr lang="en-US" sz="1600" dirty="0">
              <a:solidFill>
                <a:prstClr val="black"/>
              </a:solidFill>
            </a:endParaRPr>
          </a:p>
          <a:p>
            <a:pPr marL="160734" indent="-95548" defTabSz="514350">
              <a:buFont typeface="Arial" panose="020B0604020202020204" pitchFamily="34" charset="0"/>
              <a:buChar char="•"/>
              <a:defRPr/>
            </a:pPr>
            <a:r>
              <a:rPr lang="en-US" sz="1600" dirty="0">
                <a:solidFill>
                  <a:prstClr val="black"/>
                </a:solidFill>
              </a:rPr>
              <a:t>Non-linear programing – Schedule Optimizer </a:t>
            </a:r>
          </a:p>
          <a:p>
            <a:pPr marL="227707" lvl="1" indent="-67866" defTabSz="514350">
              <a:buFont typeface="Arial" panose="020B0604020202020204" pitchFamily="34" charset="0"/>
              <a:buChar char="•"/>
              <a:tabLst>
                <a:tab pos="484882" algn="l"/>
              </a:tabLst>
              <a:defRPr/>
            </a:pPr>
            <a:r>
              <a:rPr lang="en-US" sz="1600" dirty="0">
                <a:solidFill>
                  <a:prstClr val="black"/>
                </a:solidFill>
              </a:rPr>
              <a:t>Objective function variation: short term cost minimization, overall network performance maximization, LCC minimization, Holistic Livability maximization </a:t>
            </a:r>
          </a:p>
        </p:txBody>
      </p:sp>
      <p:cxnSp>
        <p:nvCxnSpPr>
          <p:cNvPr id="7" name="Straight Connector 6">
            <a:extLst>
              <a:ext uri="{FF2B5EF4-FFF2-40B4-BE49-F238E27FC236}">
                <a16:creationId xmlns:a16="http://schemas.microsoft.com/office/drawing/2014/main" id="{8C9AC4EE-EE49-4BCC-A85B-EF82CEA51FB0}"/>
              </a:ext>
            </a:extLst>
          </p:cNvPr>
          <p:cNvCxnSpPr/>
          <p:nvPr/>
        </p:nvCxnSpPr>
        <p:spPr>
          <a:xfrm>
            <a:off x="0" y="1056641"/>
            <a:ext cx="3809999" cy="0"/>
          </a:xfrm>
          <a:prstGeom prst="line">
            <a:avLst/>
          </a:prstGeom>
          <a:ln w="50800">
            <a:solidFill>
              <a:srgbClr val="F3C527"/>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043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85C22-138C-4F04-A227-06DBDD101FD4}"/>
              </a:ext>
            </a:extLst>
          </p:cNvPr>
          <p:cNvSpPr>
            <a:spLocks noGrp="1"/>
          </p:cNvSpPr>
          <p:nvPr>
            <p:ph idx="1"/>
          </p:nvPr>
        </p:nvSpPr>
        <p:spPr>
          <a:xfrm>
            <a:off x="0" y="851662"/>
            <a:ext cx="6858000" cy="4977638"/>
          </a:xfrm>
        </p:spPr>
        <p:txBody>
          <a:bodyPr/>
          <a:lstStyle/>
          <a:p>
            <a:pPr marL="0" indent="0">
              <a:lnSpc>
                <a:spcPct val="100000"/>
              </a:lnSpc>
              <a:spcBef>
                <a:spcPts val="0"/>
              </a:spcBef>
              <a:buNone/>
            </a:pPr>
            <a:r>
              <a:rPr lang="en-US" sz="1600" b="1" dirty="0"/>
              <a:t>Owner Agent </a:t>
            </a:r>
            <a:r>
              <a:rPr lang="en-US" sz="1600" dirty="0"/>
              <a:t>– Rules of behavior are </a:t>
            </a:r>
            <a:r>
              <a:rPr lang="en-US" sz="1600" dirty="0">
                <a:solidFill>
                  <a:schemeClr val="accent6">
                    <a:lumMod val="75000"/>
                  </a:schemeClr>
                </a:solidFill>
              </a:rPr>
              <a:t>Statistical and Probabilistic, </a:t>
            </a:r>
            <a:r>
              <a:rPr lang="en-US" sz="1600" dirty="0">
                <a:solidFill>
                  <a:srgbClr val="FF0000"/>
                </a:solidFill>
              </a:rPr>
              <a:t>but Simulated Emergent Behavior is Non-Deterministic</a:t>
            </a:r>
          </a:p>
          <a:p>
            <a:pPr marL="289322" lvl="1" indent="-129481">
              <a:lnSpc>
                <a:spcPct val="100000"/>
              </a:lnSpc>
              <a:spcBef>
                <a:spcPts val="0"/>
              </a:spcBef>
            </a:pPr>
            <a:r>
              <a:rPr lang="en-US" sz="1600" strike="sngStrike" dirty="0"/>
              <a:t>Following the FHWA TAMP workplan (</a:t>
            </a:r>
            <a:r>
              <a:rPr lang="en-US" sz="1600" strike="sngStrike" dirty="0">
                <a:hlinkClick r:id="rId2"/>
              </a:rPr>
              <a:t>2013</a:t>
            </a:r>
            <a:r>
              <a:rPr lang="en-US" sz="1600" strike="sngStrike" dirty="0"/>
              <a:t>) and the new </a:t>
            </a:r>
            <a:r>
              <a:rPr lang="en-US" sz="1600" strike="sngStrike" dirty="0">
                <a:hlinkClick r:id="rId3"/>
              </a:rPr>
              <a:t>FAST Act Rules</a:t>
            </a:r>
            <a:r>
              <a:rPr lang="en-US" sz="1600" strike="sngStrike" dirty="0"/>
              <a:t> </a:t>
            </a:r>
          </a:p>
          <a:p>
            <a:pPr marL="289322" lvl="1" indent="-129481">
              <a:lnSpc>
                <a:spcPct val="100000"/>
              </a:lnSpc>
              <a:spcBef>
                <a:spcPts val="0"/>
              </a:spcBef>
            </a:pPr>
            <a:r>
              <a:rPr lang="en-US" sz="1600" dirty="0"/>
              <a:t>Generates a schedule of work orders to be completed during the simulation</a:t>
            </a:r>
          </a:p>
          <a:p>
            <a:pPr marL="546497" lvl="2" indent="-129481">
              <a:lnSpc>
                <a:spcPct val="100000"/>
              </a:lnSpc>
              <a:spcBef>
                <a:spcPts val="0"/>
              </a:spcBef>
            </a:pPr>
            <a:r>
              <a:rPr lang="en-US" sz="1600" dirty="0"/>
              <a:t>Components of </a:t>
            </a:r>
            <a:r>
              <a:rPr lang="en-US" sz="1600" b="1" dirty="0"/>
              <a:t>Operation Research</a:t>
            </a:r>
            <a:r>
              <a:rPr lang="en-US" sz="1600" dirty="0"/>
              <a:t> optimizing objective function with constraints, based on scenario</a:t>
            </a:r>
          </a:p>
          <a:p>
            <a:pPr marL="289322" lvl="1" indent="-129481">
              <a:lnSpc>
                <a:spcPct val="100000"/>
              </a:lnSpc>
              <a:spcBef>
                <a:spcPts val="0"/>
              </a:spcBef>
            </a:pPr>
            <a:r>
              <a:rPr lang="en-US" sz="1600" dirty="0"/>
              <a:t>Owner agent receives information about the transportation assets</a:t>
            </a:r>
          </a:p>
          <a:p>
            <a:pPr marL="546497" lvl="2" indent="-129481">
              <a:lnSpc>
                <a:spcPct val="100000"/>
              </a:lnSpc>
              <a:spcBef>
                <a:spcPts val="0"/>
              </a:spcBef>
            </a:pPr>
            <a:r>
              <a:rPr lang="en-US" sz="1600" dirty="0"/>
              <a:t>Owner types will differ through their optimization parameters, objectives, and constraints </a:t>
            </a:r>
          </a:p>
          <a:p>
            <a:pPr marL="803672" lvl="3" indent="-129481">
              <a:lnSpc>
                <a:spcPct val="100000"/>
              </a:lnSpc>
              <a:spcBef>
                <a:spcPts val="0"/>
              </a:spcBef>
            </a:pPr>
            <a:r>
              <a:rPr lang="en-US" sz="1600" dirty="0"/>
              <a:t>Building and modifying short and long term plans based on </a:t>
            </a:r>
            <a:r>
              <a:rPr lang="en-US" sz="1600" dirty="0">
                <a:solidFill>
                  <a:srgbClr val="FF0000"/>
                </a:solidFill>
              </a:rPr>
              <a:t>non-deterministic</a:t>
            </a:r>
            <a:r>
              <a:rPr lang="en-US" sz="1600" dirty="0"/>
              <a:t> simulation network performance.</a:t>
            </a:r>
          </a:p>
          <a:p>
            <a:pPr marL="1060847" lvl="4" indent="-129481">
              <a:lnSpc>
                <a:spcPct val="100000"/>
              </a:lnSpc>
              <a:spcBef>
                <a:spcPts val="0"/>
              </a:spcBef>
            </a:pPr>
            <a:r>
              <a:rPr lang="en-US" sz="1600" dirty="0"/>
              <a:t>Data is processed through different metrics and models to help build or modify agency TAMP </a:t>
            </a:r>
          </a:p>
          <a:p>
            <a:pPr lvl="1">
              <a:lnSpc>
                <a:spcPct val="100000"/>
              </a:lnSpc>
            </a:pPr>
            <a:r>
              <a:rPr lang="en-US" sz="1600" dirty="0"/>
              <a:t>Owner agent’s make Transportation Asset Management decisions that directly effect the virtual network</a:t>
            </a:r>
          </a:p>
          <a:p>
            <a:pPr>
              <a:lnSpc>
                <a:spcPct val="100000"/>
              </a:lnSpc>
              <a:spcBef>
                <a:spcPts val="169"/>
              </a:spcBef>
            </a:pPr>
            <a:r>
              <a:rPr lang="en-US" sz="1600" dirty="0"/>
              <a:t>Simulations permits the opportunity to observe the </a:t>
            </a:r>
            <a:r>
              <a:rPr lang="en-US" sz="1600" i="1" u="sng" dirty="0"/>
              <a:t>consequences</a:t>
            </a:r>
            <a:r>
              <a:rPr lang="en-US" sz="1600" dirty="0"/>
              <a:t> (good or bad) of different management policies and variations in finical and logistical parameters. – </a:t>
            </a:r>
            <a:r>
              <a:rPr lang="en-US" sz="1600" dirty="0">
                <a:solidFill>
                  <a:schemeClr val="accent6">
                    <a:lumMod val="75000"/>
                  </a:schemeClr>
                </a:solidFill>
              </a:rPr>
              <a:t>Deterministic and Statistical</a:t>
            </a:r>
            <a:r>
              <a:rPr lang="en-US" sz="1600" dirty="0"/>
              <a:t> model parameters, but </a:t>
            </a:r>
            <a:r>
              <a:rPr lang="en-US" sz="1600" dirty="0">
                <a:solidFill>
                  <a:srgbClr val="FF0000"/>
                </a:solidFill>
              </a:rPr>
              <a:t>non-deterministic</a:t>
            </a:r>
            <a:r>
              <a:rPr lang="en-US" sz="1600" dirty="0"/>
              <a:t> long term behavior</a:t>
            </a:r>
          </a:p>
          <a:p>
            <a:pPr marL="387548" lvl="2" indent="0">
              <a:buNone/>
            </a:pPr>
            <a:endParaRPr lang="en-US" sz="1100" dirty="0">
              <a:sym typeface="Wingdings" panose="05000000000000000000" pitchFamily="2" charset="2"/>
            </a:endParaRPr>
          </a:p>
          <a:p>
            <a:pPr marL="1028700" lvl="4" indent="-96441"/>
            <a:endParaRPr lang="en-US" sz="1100" dirty="0">
              <a:sym typeface="Wingdings" panose="05000000000000000000" pitchFamily="2" charset="2"/>
            </a:endParaRPr>
          </a:p>
          <a:p>
            <a:pPr marL="1028700" lvl="4" indent="-96441"/>
            <a:endParaRPr lang="en-US" sz="1100" dirty="0"/>
          </a:p>
          <a:p>
            <a:endParaRPr lang="en-US" sz="2000" dirty="0"/>
          </a:p>
        </p:txBody>
      </p:sp>
      <p:pic>
        <p:nvPicPr>
          <p:cNvPr id="5" name="Picture 4" descr="Graph of Pavement Condition versus Time/Traffic showing Prevention Trigger and Rehabilitation Trigger as discussed below">
            <a:hlinkClick r:id="rId4"/>
            <a:extLst>
              <a:ext uri="{FF2B5EF4-FFF2-40B4-BE49-F238E27FC236}">
                <a16:creationId xmlns:a16="http://schemas.microsoft.com/office/drawing/2014/main" id="{E14336B1-4174-42DC-BB24-9027135573F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81968" y="5954511"/>
            <a:ext cx="3894063" cy="2617227"/>
          </a:xfrm>
          <a:prstGeom prst="rect">
            <a:avLst/>
          </a:prstGeom>
          <a:noFill/>
          <a:ln>
            <a:noFill/>
          </a:ln>
        </p:spPr>
      </p:pic>
      <p:sp>
        <p:nvSpPr>
          <p:cNvPr id="4" name="Rectangle 3">
            <a:extLst>
              <a:ext uri="{FF2B5EF4-FFF2-40B4-BE49-F238E27FC236}">
                <a16:creationId xmlns:a16="http://schemas.microsoft.com/office/drawing/2014/main" id="{71276455-C7B4-469F-94A4-9610F52806EF}"/>
              </a:ext>
            </a:extLst>
          </p:cNvPr>
          <p:cNvSpPr/>
          <p:nvPr/>
        </p:nvSpPr>
        <p:spPr>
          <a:xfrm>
            <a:off x="-1" y="264786"/>
            <a:ext cx="6858000" cy="461665"/>
          </a:xfrm>
          <a:prstGeom prst="rect">
            <a:avLst/>
          </a:prstGeom>
        </p:spPr>
        <p:txBody>
          <a:bodyPr wrap="square">
            <a:spAutoFit/>
          </a:bodyPr>
          <a:lstStyle/>
          <a:p>
            <a:r>
              <a:rPr lang="en-US" sz="2400" dirty="0">
                <a:solidFill>
                  <a:prstClr val="white"/>
                </a:solidFill>
                <a:latin typeface="Calibri Light" panose="020F0302020204030204"/>
                <a:ea typeface="+mj-ea"/>
                <a:cs typeface="Times New Roman" panose="02020603050405020304" pitchFamily="18" charset="0"/>
              </a:rPr>
              <a:t>Owner Agent – Tentative Rules of Behavior</a:t>
            </a:r>
            <a:endParaRPr lang="en-US" sz="1050" dirty="0"/>
          </a:p>
        </p:txBody>
      </p:sp>
    </p:spTree>
    <p:extLst>
      <p:ext uri="{BB962C8B-B14F-4D97-AF65-F5344CB8AC3E}">
        <p14:creationId xmlns:p14="http://schemas.microsoft.com/office/powerpoint/2010/main" val="1992948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B48C-4220-49CB-9842-A33315AAB8F7}"/>
              </a:ext>
            </a:extLst>
          </p:cNvPr>
          <p:cNvSpPr>
            <a:spLocks noGrp="1"/>
          </p:cNvSpPr>
          <p:nvPr>
            <p:ph type="title"/>
          </p:nvPr>
        </p:nvSpPr>
        <p:spPr/>
        <p:txBody>
          <a:bodyPr/>
          <a:lstStyle/>
          <a:p>
            <a:r>
              <a:rPr lang="en-US" dirty="0"/>
              <a:t>Owner Agent Continued</a:t>
            </a:r>
          </a:p>
        </p:txBody>
      </p:sp>
      <p:pic>
        <p:nvPicPr>
          <p:cNvPr id="5" name="Content Placeholder 4" descr="A close up of a device&#10;&#10;Description generated with high confidence">
            <a:extLst>
              <a:ext uri="{FF2B5EF4-FFF2-40B4-BE49-F238E27FC236}">
                <a16:creationId xmlns:a16="http://schemas.microsoft.com/office/drawing/2014/main" id="{1AD11330-9780-4C68-859C-B4E2BBCAE0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854" t="21853"/>
          <a:stretch/>
        </p:blipFill>
        <p:spPr>
          <a:xfrm rot="5400000">
            <a:off x="-835464" y="2146104"/>
            <a:ext cx="8528928" cy="5791200"/>
          </a:xfrm>
        </p:spPr>
      </p:pic>
    </p:spTree>
    <p:extLst>
      <p:ext uri="{BB962C8B-B14F-4D97-AF65-F5344CB8AC3E}">
        <p14:creationId xmlns:p14="http://schemas.microsoft.com/office/powerpoint/2010/main" val="1029332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95DE-B13D-4768-8ACC-1DCFC9319392}"/>
              </a:ext>
            </a:extLst>
          </p:cNvPr>
          <p:cNvSpPr>
            <a:spLocks noGrp="1"/>
          </p:cNvSpPr>
          <p:nvPr>
            <p:ph type="title"/>
          </p:nvPr>
        </p:nvSpPr>
        <p:spPr/>
        <p:txBody>
          <a:bodyPr/>
          <a:lstStyle/>
          <a:p>
            <a:r>
              <a:rPr lang="en-US" dirty="0"/>
              <a:t>Linear Programing Example</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9BD15F4F-7F57-463A-B24B-E35B173C5450}"/>
                  </a:ext>
                </a:extLst>
              </p:cNvPr>
              <p:cNvSpPr/>
              <p:nvPr/>
            </p:nvSpPr>
            <p:spPr>
              <a:xfrm>
                <a:off x="166313" y="1010972"/>
                <a:ext cx="6272587" cy="6878678"/>
              </a:xfrm>
              <a:prstGeom prst="rect">
                <a:avLst/>
              </a:prstGeom>
            </p:spPr>
            <p:txBody>
              <a:bodyPr wrap="square">
                <a:spAutoFit/>
              </a:bodyPr>
              <a:lstStyle/>
              <a:p>
                <a:pPr>
                  <a:lnSpc>
                    <a:spcPct val="107000"/>
                  </a:lnSpc>
                  <a:spcBef>
                    <a:spcPts val="675"/>
                  </a:spcBef>
                </a:pPr>
                <a:r>
                  <a:rPr lang="en-US" sz="1600" b="1" kern="0"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Non-Linear Integer Programing for Planning Street Maintenance.</a:t>
                </a:r>
              </a:p>
              <a:p>
                <a:pPr>
                  <a:lnSpc>
                    <a:spcPct val="107000"/>
                  </a:lnSpc>
                  <a:spcAft>
                    <a:spcPts val="45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450"/>
                  </a:spcAft>
                </a:pPr>
                <a:r>
                  <a:rPr lang="en-US" sz="1600" dirty="0">
                    <a:latin typeface="Calibri" panose="020F0502020204030204" pitchFamily="34" charset="0"/>
                    <a:ea typeface="Times New Roman" panose="02020603050405020304" pitchFamily="18" charset="0"/>
                    <a:cs typeface="Times New Roman" panose="02020603050405020304" pitchFamily="18" charset="0"/>
                  </a:rPr>
                  <a:t>Objective Function:</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𝑀𝑖𝑛</m:t>
                    </m:r>
                    <m:r>
                      <a:rPr lang="en-US" sz="1600" i="1">
                        <a:latin typeface="Cambria Math" panose="02040503050406030204" pitchFamily="18" charset="0"/>
                        <a:ea typeface="Calibri" panose="020F0502020204030204" pitchFamily="34" charset="0"/>
                        <a:cs typeface="Times New Roman" panose="02020603050405020304" pitchFamily="18" charset="0"/>
                      </a:rPr>
                      <m:t> </m:t>
                    </m:r>
                    <m:nary>
                      <m:naryPr>
                        <m:chr m:val="∑"/>
                        <m:limLoc m:val="undOvr"/>
                        <m:ctrlPr>
                          <a:rPr lang="en-US" sz="1600" i="1">
                            <a:latin typeface="Cambria Math" panose="02040503050406030204" pitchFamily="18" charset="0"/>
                            <a:ea typeface="Calibri" panose="020F0502020204030204" pitchFamily="34" charset="0"/>
                            <a:cs typeface="Times New Roman" panose="02020603050405020304" pitchFamily="18" charset="0"/>
                          </a:rPr>
                        </m:ctrlPr>
                      </m:naryPr>
                      <m:sub>
                        <m:r>
                          <a:rPr lang="en-US" sz="1600" i="1">
                            <a:latin typeface="Cambria Math" panose="02040503050406030204" pitchFamily="18" charset="0"/>
                            <a:ea typeface="Calibri" panose="020F0502020204030204" pitchFamily="34" charset="0"/>
                            <a:cs typeface="Times New Roman" panose="02020603050405020304" pitchFamily="18" charset="0"/>
                          </a:rPr>
                          <m:t>0</m:t>
                        </m:r>
                      </m:sub>
                      <m:sup>
                        <m:r>
                          <a:rPr lang="en-US" sz="1600" i="1">
                            <a:latin typeface="Cambria Math" panose="02040503050406030204" pitchFamily="18" charset="0"/>
                            <a:ea typeface="Calibri" panose="020F0502020204030204" pitchFamily="34" charset="0"/>
                            <a:cs typeface="Times New Roman" panose="02020603050405020304" pitchFamily="18" charset="0"/>
                          </a:rPr>
                          <m:t>𝑇</m:t>
                        </m:r>
                      </m:sup>
                      <m:e>
                        <m:nary>
                          <m:naryPr>
                            <m:chr m:val="∑"/>
                            <m:limLoc m:val="undOvr"/>
                            <m:ctrlPr>
                              <a:rPr lang="en-US" sz="1600" i="1">
                                <a:latin typeface="Cambria Math" panose="02040503050406030204" pitchFamily="18" charset="0"/>
                                <a:ea typeface="Calibri" panose="020F0502020204030204" pitchFamily="34" charset="0"/>
                                <a:cs typeface="Times New Roman" panose="02020603050405020304" pitchFamily="18" charset="0"/>
                              </a:rPr>
                            </m:ctrlPr>
                          </m:naryPr>
                          <m:sub>
                            <m:r>
                              <a:rPr lang="en-US" sz="1600" i="1">
                                <a:latin typeface="Cambria Math" panose="02040503050406030204" pitchFamily="18" charset="0"/>
                                <a:ea typeface="Calibri" panose="020F0502020204030204" pitchFamily="34" charset="0"/>
                                <a:cs typeface="Times New Roman" panose="02020603050405020304" pitchFamily="18" charset="0"/>
                              </a:rPr>
                              <m:t>1</m:t>
                            </m:r>
                          </m:sub>
                          <m:sup>
                            <m:r>
                              <a:rPr lang="en-US" sz="1600" i="1">
                                <a:latin typeface="Cambria Math" panose="02040503050406030204" pitchFamily="18" charset="0"/>
                                <a:ea typeface="Calibri" panose="020F0502020204030204" pitchFamily="34" charset="0"/>
                                <a:cs typeface="Times New Roman" panose="02020603050405020304" pitchFamily="18" charset="0"/>
                              </a:rPr>
                              <m:t>𝑁</m:t>
                            </m:r>
                          </m:sup>
                          <m:e>
                            <m:r>
                              <a:rPr lang="en-US" sz="1600" i="1">
                                <a:latin typeface="Cambria Math" panose="02040503050406030204" pitchFamily="18" charset="0"/>
                                <a:ea typeface="Calibri" panose="020F0502020204030204" pitchFamily="34" charset="0"/>
                                <a:cs typeface="Times New Roman" panose="02020603050405020304" pitchFamily="18" charset="0"/>
                              </a:rPr>
                              <m:t>𝑅𝑒𝑝𝑎𝑖</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𝑟</m:t>
                                </m:r>
                              </m:e>
                              <m:sub>
                                <m:r>
                                  <a:rPr lang="en-US" sz="1600" i="1">
                                    <a:latin typeface="Cambria Math" panose="02040503050406030204" pitchFamily="18" charset="0"/>
                                    <a:ea typeface="Calibri" panose="020F0502020204030204" pitchFamily="34" charset="0"/>
                                    <a:cs typeface="Times New Roman" panose="02020603050405020304" pitchFamily="18" charset="0"/>
                                  </a:rPr>
                                  <m:t>__</m:t>
                                </m:r>
                              </m:sub>
                            </m:sSub>
                            <m:r>
                              <a:rPr lang="en-US" sz="1600" i="1">
                                <a:latin typeface="Cambria Math" panose="02040503050406030204" pitchFamily="18" charset="0"/>
                                <a:ea typeface="Calibri" panose="020F0502020204030204" pitchFamily="34" charset="0"/>
                                <a:cs typeface="Times New Roman" panose="02020603050405020304" pitchFamily="18" charset="0"/>
                              </a:rPr>
                              <m:t>𝑒𝑑𝑔</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𝑒</m:t>
                                </m:r>
                              </m:e>
                              <m:sub>
                                <m:r>
                                  <a:rPr lang="en-US" sz="1600" i="1">
                                    <a:latin typeface="Cambria Math" panose="02040503050406030204" pitchFamily="18" charset="0"/>
                                    <a:ea typeface="Calibri" panose="020F0502020204030204" pitchFamily="34" charset="0"/>
                                    <a:cs typeface="Times New Roman" panose="02020603050405020304" pitchFamily="18" charset="0"/>
                                  </a:rPr>
                                  <m:t>𝑁</m:t>
                                </m:r>
                              </m:sub>
                            </m:sSub>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600" i="1">
                                        <a:latin typeface="Cambria Math" panose="02040503050406030204" pitchFamily="18" charset="0"/>
                                        <a:ea typeface="Calibri" panose="020F0502020204030204" pitchFamily="34" charset="0"/>
                                        <a:cs typeface="Times New Roman" panose="02020603050405020304" pitchFamily="18" charset="0"/>
                                      </a:rPr>
                                    </m:ctrlPr>
                                  </m:fPr>
                                  <m:num>
                                    <m:r>
                                      <a:rPr lang="en-US" sz="1600" i="1">
                                        <a:latin typeface="Cambria Math" panose="02040503050406030204" pitchFamily="18" charset="0"/>
                                        <a:ea typeface="Calibri" panose="020F0502020204030204" pitchFamily="34" charset="0"/>
                                        <a:cs typeface="Times New Roman" panose="02020603050405020304" pitchFamily="18" charset="0"/>
                                      </a:rPr>
                                      <m:t>0</m:t>
                                    </m:r>
                                  </m:num>
                                  <m:den>
                                    <m:r>
                                      <a:rPr lang="en-US" sz="1600" i="1">
                                        <a:latin typeface="Cambria Math" panose="02040503050406030204" pitchFamily="18" charset="0"/>
                                        <a:ea typeface="Calibri" panose="020F0502020204030204" pitchFamily="34" charset="0"/>
                                        <a:cs typeface="Times New Roman" panose="02020603050405020304" pitchFamily="18" charset="0"/>
                                      </a:rPr>
                                      <m:t>1</m:t>
                                    </m:r>
                                  </m:den>
                                </m:f>
                              </m:e>
                            </m:d>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𝑦𝑒𝑎</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𝑟</m:t>
                                </m:r>
                              </m:e>
                              <m:sub>
                                <m:r>
                                  <a:rPr lang="en-US" sz="1600" i="1">
                                    <a:latin typeface="Cambria Math" panose="02040503050406030204" pitchFamily="18" charset="0"/>
                                    <a:ea typeface="Calibri" panose="020F0502020204030204" pitchFamily="34" charset="0"/>
                                    <a:cs typeface="Times New Roman" panose="02020603050405020304" pitchFamily="18" charset="0"/>
                                  </a:rPr>
                                  <m:t>𝑇</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𝑅𝑒𝑝𝑎𝑖𝑟</m:t>
                            </m:r>
                          </m:e>
                        </m:nary>
                      </m:e>
                    </m:nary>
                    <m:r>
                      <a:rPr lang="en-US" sz="1600" i="1">
                        <a:latin typeface="Cambria Math" panose="02040503050406030204" pitchFamily="18" charset="0"/>
                        <a:ea typeface="Calibri" panose="020F0502020204030204" pitchFamily="34" charset="0"/>
                        <a:cs typeface="Times New Roman" panose="02020603050405020304" pitchFamily="18" charset="0"/>
                      </a:rPr>
                      <m:t>__</m:t>
                    </m:r>
                    <m:r>
                      <a:rPr lang="en-US" sz="1600" i="1">
                        <a:latin typeface="Cambria Math" panose="02040503050406030204" pitchFamily="18" charset="0"/>
                        <a:ea typeface="Calibri" panose="020F0502020204030204" pitchFamily="34" charset="0"/>
                        <a:cs typeface="Times New Roman" panose="02020603050405020304" pitchFamily="18" charset="0"/>
                      </a:rPr>
                      <m:t>𝐶𝑜𝑠𝑡</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𝑦𝑒𝑎</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𝑟</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𝑇</m:t>
                        </m:r>
                      </m:sub>
                    </m:sSub>
                  </m:oMath>
                </a14:m>
                <a:r>
                  <a:rPr lang="en-US" sz="1600" dirty="0">
                    <a:latin typeface="WestPhilly4"/>
                    <a:ea typeface="Calibri" panose="020F0502020204030204" pitchFamily="34"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US" sz="1600" dirty="0">
                    <a:latin typeface="Calibri" panose="020F0502020204030204" pitchFamily="34" charset="0"/>
                    <a:ea typeface="Calibri" panose="020F0502020204030204" pitchFamily="34" charset="0"/>
                    <a:cs typeface="Times New Roman" panose="02020603050405020304" pitchFamily="18" charset="0"/>
                  </a:rPr>
                  <a:t>Where the </a:t>
                </a:r>
                <a:r>
                  <a:rPr lang="en-US" sz="1600" dirty="0" err="1">
                    <a:latin typeface="Calibri" panose="020F0502020204030204" pitchFamily="34" charset="0"/>
                    <a:ea typeface="Calibri" panose="020F0502020204030204" pitchFamily="34" charset="0"/>
                    <a:cs typeface="Times New Roman" panose="02020603050405020304" pitchFamily="18" charset="0"/>
                  </a:rPr>
                  <a:t>repair_edge</a:t>
                </a:r>
                <a:r>
                  <a:rPr lang="en-US" sz="1600" dirty="0">
                    <a:latin typeface="Calibri" panose="020F0502020204030204" pitchFamily="34" charset="0"/>
                    <a:ea typeface="Calibri" panose="020F0502020204030204" pitchFamily="34" charset="0"/>
                    <a:cs typeface="Times New Roman" panose="02020603050405020304" pitchFamily="18" charset="0"/>
                  </a:rPr>
                  <a:t> variable is binomial.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US" sz="1600" dirty="0">
                    <a:latin typeface="Calibri" panose="020F0502020204030204" pitchFamily="34" charset="0"/>
                    <a:ea typeface="Calibri" panose="020F0502020204030204" pitchFamily="34" charset="0"/>
                    <a:cs typeface="Times New Roman" panose="02020603050405020304" pitchFamily="18" charset="0"/>
                  </a:rPr>
                  <a:t>Subject to:</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192881" indent="-192881">
                  <a:lnSpc>
                    <a:spcPct val="107000"/>
                  </a:lnSpc>
                  <a:buSzPts val="1600"/>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Time since last repair less than or equal to 15 years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17909" lvl="1" indent="-160734">
                  <a:lnSpc>
                    <a:spcPct val="107000"/>
                  </a:lnSpc>
                  <a:buFont typeface="+mj-lt"/>
                  <a:buAutoNum type="alphaLcPeriod"/>
                </a:pPr>
                <a:r>
                  <a:rPr lang="en-US" sz="1600" dirty="0">
                    <a:latin typeface="Calibri" panose="020F0502020204030204" pitchFamily="34" charset="0"/>
                    <a:ea typeface="Calibri" panose="020F0502020204030204" pitchFamily="34" charset="0"/>
                    <a:cs typeface="Times New Roman" panose="02020603050405020304" pitchFamily="18" charset="0"/>
                  </a:rPr>
                  <a:t>(TSLR) ≤ 15 </a:t>
                </a:r>
                <a:r>
                  <a:rPr lang="en-US" sz="1600" dirty="0" err="1">
                    <a:latin typeface="Calibri" panose="020F0502020204030204" pitchFamily="34" charset="0"/>
                    <a:ea typeface="Calibri" panose="020F0502020204030204" pitchFamily="34" charset="0"/>
                    <a:cs typeface="Times New Roman" panose="02020603050405020304" pitchFamily="18" charset="0"/>
                  </a:rPr>
                  <a:t>yrs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192881" indent="-192881">
                  <a:lnSpc>
                    <a:spcPct val="107000"/>
                  </a:lnSpc>
                  <a:buSzPts val="1600"/>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The percent condition rating as a function of TSLR must be greater or equal to 50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17909" lvl="1" indent="-160734">
                  <a:lnSpc>
                    <a:spcPct val="107000"/>
                  </a:lnSpc>
                  <a:buFont typeface="+mj-lt"/>
                  <a:buAutoNum type="alphaLcPeriod"/>
                </a:pPr>
                <a:r>
                  <a:rPr lang="en-US" sz="1600" dirty="0">
                    <a:latin typeface="Calibri" panose="020F0502020204030204" pitchFamily="34" charset="0"/>
                    <a:ea typeface="Calibri" panose="020F0502020204030204" pitchFamily="34" charset="0"/>
                    <a:cs typeface="Times New Roman" panose="02020603050405020304" pitchFamily="18" charset="0"/>
                  </a:rPr>
                  <a:t> PCR(TSLR) ≥ 50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192881" indent="-192881">
                  <a:lnSpc>
                    <a:spcPct val="107000"/>
                  </a:lnSpc>
                  <a:buSzPts val="1600"/>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Total Costs cannot exceed budget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17909" lvl="1" indent="-160734">
                  <a:lnSpc>
                    <a:spcPct val="107000"/>
                  </a:lnSpc>
                  <a:spcAft>
                    <a:spcPts val="450"/>
                  </a:spcAft>
                  <a:buFont typeface="+mj-lt"/>
                  <a:buAutoNum type="alphaLcPeriod"/>
                </a:pP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nary>
                          <m:naryPr>
                            <m:chr m:val="∑"/>
                            <m:limLoc m:val="undOvr"/>
                            <m:ctrlPr>
                              <a:rPr lang="en-US" sz="1600" i="1">
                                <a:latin typeface="Cambria Math" panose="02040503050406030204" pitchFamily="18" charset="0"/>
                                <a:ea typeface="Calibri" panose="020F0502020204030204" pitchFamily="34" charset="0"/>
                                <a:cs typeface="Times New Roman" panose="02020603050405020304" pitchFamily="18" charset="0"/>
                              </a:rPr>
                            </m:ctrlPr>
                          </m:naryPr>
                          <m:sub>
                            <m:r>
                              <a:rPr lang="en-US" sz="1600" i="1">
                                <a:latin typeface="Cambria Math" panose="02040503050406030204" pitchFamily="18" charset="0"/>
                                <a:ea typeface="Calibri" panose="020F0502020204030204" pitchFamily="34" charset="0"/>
                                <a:cs typeface="Times New Roman" panose="02020603050405020304" pitchFamily="18" charset="0"/>
                              </a:rPr>
                              <m:t>1</m:t>
                            </m:r>
                          </m:sub>
                          <m:sup>
                            <m:r>
                              <a:rPr lang="en-US" sz="1600" i="1">
                                <a:latin typeface="Cambria Math" panose="02040503050406030204" pitchFamily="18" charset="0"/>
                                <a:ea typeface="Calibri" panose="020F0502020204030204" pitchFamily="34" charset="0"/>
                                <a:cs typeface="Times New Roman" panose="02020603050405020304" pitchFamily="18" charset="0"/>
                              </a:rPr>
                              <m:t>𝑁</m:t>
                            </m:r>
                          </m:sup>
                          <m:e>
                            <m:r>
                              <a:rPr lang="en-US" sz="1600" i="1">
                                <a:latin typeface="Cambria Math" panose="02040503050406030204" pitchFamily="18" charset="0"/>
                                <a:ea typeface="Calibri" panose="020F0502020204030204" pitchFamily="34" charset="0"/>
                                <a:cs typeface="Times New Roman" panose="02020603050405020304" pitchFamily="18" charset="0"/>
                              </a:rPr>
                              <m:t>𝑅𝑒𝑝𝑎𝑖𝑟</m:t>
                            </m:r>
                            <m:r>
                              <a:rPr lang="en-US" sz="1600" i="1">
                                <a:latin typeface="Cambria Math" panose="02040503050406030204" pitchFamily="18" charset="0"/>
                                <a:ea typeface="Calibri" panose="020F0502020204030204" pitchFamily="34" charset="0"/>
                                <a:cs typeface="Times New Roman" panose="02020603050405020304" pitchFamily="18" charset="0"/>
                              </a:rPr>
                              <m:t>__</m:t>
                            </m:r>
                            <m:r>
                              <a:rPr lang="en-US" sz="1600" i="1">
                                <a:latin typeface="Cambria Math" panose="02040503050406030204" pitchFamily="18" charset="0"/>
                                <a:ea typeface="Calibri" panose="020F0502020204030204" pitchFamily="34" charset="0"/>
                                <a:cs typeface="Times New Roman" panose="02020603050405020304" pitchFamily="18" charset="0"/>
                              </a:rPr>
                              <m:t>𝑒𝑑𝑔</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𝑒</m:t>
                                </m:r>
                              </m:e>
                              <m:sub>
                                <m:r>
                                  <a:rPr lang="en-US" sz="1600" i="1">
                                    <a:latin typeface="Cambria Math" panose="02040503050406030204" pitchFamily="18" charset="0"/>
                                    <a:ea typeface="Calibri" panose="020F0502020204030204" pitchFamily="34" charset="0"/>
                                    <a:cs typeface="Times New Roman" panose="02020603050405020304" pitchFamily="18" charset="0"/>
                                  </a:rPr>
                                  <m:t>𝑁</m:t>
                                </m:r>
                              </m:sub>
                            </m:sSub>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600" i="1">
                                        <a:latin typeface="Cambria Math" panose="02040503050406030204" pitchFamily="18" charset="0"/>
                                        <a:ea typeface="Calibri" panose="020F0502020204030204" pitchFamily="34" charset="0"/>
                                        <a:cs typeface="Times New Roman" panose="02020603050405020304" pitchFamily="18" charset="0"/>
                                      </a:rPr>
                                    </m:ctrlPr>
                                  </m:fPr>
                                  <m:num>
                                    <m:r>
                                      <a:rPr lang="en-US" sz="1600" i="1">
                                        <a:latin typeface="Cambria Math" panose="02040503050406030204" pitchFamily="18" charset="0"/>
                                        <a:ea typeface="Calibri" panose="020F0502020204030204" pitchFamily="34" charset="0"/>
                                        <a:cs typeface="Times New Roman" panose="02020603050405020304" pitchFamily="18" charset="0"/>
                                      </a:rPr>
                                      <m:t>0</m:t>
                                    </m:r>
                                  </m:num>
                                  <m:den>
                                    <m:r>
                                      <a:rPr lang="en-US" sz="1600" i="1">
                                        <a:latin typeface="Cambria Math" panose="02040503050406030204" pitchFamily="18" charset="0"/>
                                        <a:ea typeface="Calibri" panose="020F0502020204030204" pitchFamily="34" charset="0"/>
                                        <a:cs typeface="Times New Roman" panose="02020603050405020304" pitchFamily="18" charset="0"/>
                                      </a:rPr>
                                      <m:t>1</m:t>
                                    </m:r>
                                  </m:den>
                                </m:f>
                              </m:e>
                            </m:d>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𝑦𝑒𝑎</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𝑟</m:t>
                                </m:r>
                              </m:e>
                              <m:sub>
                                <m:r>
                                  <a:rPr lang="en-US" sz="1600" i="1">
                                    <a:latin typeface="Cambria Math" panose="02040503050406030204" pitchFamily="18" charset="0"/>
                                    <a:ea typeface="Calibri" panose="020F0502020204030204" pitchFamily="34" charset="0"/>
                                    <a:cs typeface="Times New Roman" panose="02020603050405020304" pitchFamily="18" charset="0"/>
                                  </a:rPr>
                                  <m:t>𝑇</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𝑅𝑒𝑝𝑎𝑖𝑟</m:t>
                            </m:r>
                          </m:e>
                        </m:nary>
                      </m:e>
                      <m:sub>
                        <m:r>
                          <a:rPr lang="en-US" sz="1600" i="1">
                            <a:latin typeface="Cambria Math" panose="02040503050406030204" pitchFamily="18" charset="0"/>
                            <a:ea typeface="Calibri" panose="020F0502020204030204" pitchFamily="34" charset="0"/>
                            <a:cs typeface="Times New Roman" panose="02020603050405020304" pitchFamily="18" charset="0"/>
                          </a:rPr>
                          <m:t>−</m:t>
                        </m:r>
                      </m:sub>
                    </m:sSub>
                    <m:r>
                      <a:rPr lang="en-US" sz="1600" i="1">
                        <a:latin typeface="Cambria Math" panose="02040503050406030204" pitchFamily="18" charset="0"/>
                        <a:ea typeface="Calibri" panose="020F0502020204030204" pitchFamily="34" charset="0"/>
                        <a:cs typeface="Times New Roman" panose="02020603050405020304" pitchFamily="18" charset="0"/>
                      </a:rPr>
                      <m:t>𝑐𝑜𝑠𝑡</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𝑦𝑒𝑎</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𝑟</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𝑇</m:t>
                        </m:r>
                      </m:sub>
                    </m:sSub>
                    <m:r>
                      <a:rPr lang="en-US" sz="1600" i="1">
                        <a:latin typeface="Cambria Math" panose="02040503050406030204" pitchFamily="18" charset="0"/>
                        <a:ea typeface="Times New Roman" panose="02020603050405020304" pitchFamily="18"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𝐵𝑢𝑑𝑔𝑒𝑡</m:t>
                    </m:r>
                  </m:oMath>
                </a14:m>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US" sz="1600" dirty="0">
                    <a:latin typeface="Calibri" panose="020F0502020204030204" pitchFamily="34" charset="0"/>
                    <a:ea typeface="Calibri" panose="020F0502020204030204" pitchFamily="34" charset="0"/>
                    <a:cs typeface="Times New Roman" panose="02020603050405020304" pitchFamily="18" charset="0"/>
                  </a:rPr>
                  <a:t>The issue that I am having is that once the repair is chosen the TSLR has to be reset. Such that TSLR[</a:t>
                </a:r>
                <a:r>
                  <a:rPr lang="en-US" sz="1600" dirty="0" err="1">
                    <a:latin typeface="Calibri" panose="020F0502020204030204" pitchFamily="34" charset="0"/>
                    <a:ea typeface="Calibri" panose="020F0502020204030204" pitchFamily="34" charset="0"/>
                    <a:cs typeface="Times New Roman" panose="02020603050405020304" pitchFamily="18" charset="0"/>
                  </a:rPr>
                  <a:t>i</a:t>
                </a:r>
                <a:r>
                  <a:rPr lang="en-US" sz="1600" dirty="0">
                    <a:latin typeface="Calibri" panose="020F0502020204030204" pitchFamily="34" charset="0"/>
                    <a:ea typeface="Calibri" panose="020F0502020204030204" pitchFamily="34" charset="0"/>
                    <a:cs typeface="Times New Roman" panose="02020603050405020304" pitchFamily="18" charset="0"/>
                  </a:rPr>
                  <a:t>]= (TSLR[i-1]*</a:t>
                </a:r>
                <a:r>
                  <a:rPr lang="en-US" sz="1600" dirty="0" err="1">
                    <a:latin typeface="Calibri" panose="020F0502020204030204" pitchFamily="34" charset="0"/>
                    <a:ea typeface="Calibri" panose="020F0502020204030204" pitchFamily="34" charset="0"/>
                    <a:cs typeface="Times New Roman" panose="02020603050405020304" pitchFamily="18" charset="0"/>
                  </a:rPr>
                  <a:t>Repair_edge</a:t>
                </a:r>
                <a:r>
                  <a:rPr lang="en-US" sz="1600" baseline="-25000" dirty="0" err="1">
                    <a:latin typeface="Calibri" panose="020F0502020204030204" pitchFamily="34" charset="0"/>
                    <a:ea typeface="Calibri" panose="020F0502020204030204" pitchFamily="34" charset="0"/>
                    <a:cs typeface="Times New Roman" panose="02020603050405020304" pitchFamily="18" charset="0"/>
                  </a:rPr>
                  <a:t>T</a:t>
                </a:r>
                <a:r>
                  <a:rPr lang="en-US" sz="1600" dirty="0">
                    <a:latin typeface="Calibri" panose="020F0502020204030204" pitchFamily="34" charset="0"/>
                    <a:ea typeface="Calibri" panose="020F0502020204030204" pitchFamily="34" charset="0"/>
                    <a:cs typeface="Times New Roman" panose="02020603050405020304" pitchFamily="18" charset="0"/>
                  </a:rPr>
                  <a:t>) +1</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450"/>
                  </a:spcAft>
                </a:pPr>
                <a:r>
                  <a:rPr lang="en-US" sz="1600" dirty="0">
                    <a:latin typeface="Calibri" panose="020F0502020204030204" pitchFamily="34" charset="0"/>
                    <a:ea typeface="Calibri" panose="020F0502020204030204" pitchFamily="34" charset="0"/>
                    <a:cs typeface="Times New Roman" panose="02020603050405020304" pitchFamily="18" charset="0"/>
                  </a:rPr>
                  <a:t>Once I can solve this problem the </a:t>
                </a:r>
                <a:r>
                  <a:rPr lang="en-US" sz="1600" dirty="0" err="1">
                    <a:latin typeface="Calibri" panose="020F0502020204030204" pitchFamily="34" charset="0"/>
                    <a:ea typeface="Calibri" panose="020F0502020204030204" pitchFamily="34" charset="0"/>
                    <a:cs typeface="Times New Roman" panose="02020603050405020304" pitchFamily="18" charset="0"/>
                  </a:rPr>
                  <a:t>Repair_Edge</a:t>
                </a:r>
                <a:r>
                  <a:rPr lang="en-US" sz="1600" dirty="0">
                    <a:latin typeface="Calibri" panose="020F0502020204030204" pitchFamily="34" charset="0"/>
                    <a:ea typeface="Calibri" panose="020F0502020204030204" pitchFamily="34" charset="0"/>
                    <a:cs typeface="Times New Roman" panose="02020603050405020304" pitchFamily="18" charset="0"/>
                  </a:rPr>
                  <a:t> variable will be a vector related to different types of repair options. I will construct the constraints to be based on the PCR only certain repair options will be available. Below is an example of different repair options, their costs, and ranges for what options should be applied. In the example they use PCI as their condition variable, but it is just a pavement index. I chose the PCR because it takes into account the effects from traffic.</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6" name="Rectangle 5">
                <a:extLst>
                  <a:ext uri="{FF2B5EF4-FFF2-40B4-BE49-F238E27FC236}">
                    <a16:creationId xmlns:a16="http://schemas.microsoft.com/office/drawing/2014/main" id="{9BD15F4F-7F57-463A-B24B-E35B173C5450}"/>
                  </a:ext>
                </a:extLst>
              </p:cNvPr>
              <p:cNvSpPr>
                <a:spLocks noRot="1" noChangeAspect="1" noMove="1" noResize="1" noEditPoints="1" noAdjustHandles="1" noChangeArrowheads="1" noChangeShapeType="1" noTextEdit="1"/>
              </p:cNvSpPr>
              <p:nvPr/>
            </p:nvSpPr>
            <p:spPr>
              <a:xfrm>
                <a:off x="166313" y="1010972"/>
                <a:ext cx="6272587" cy="6878678"/>
              </a:xfrm>
              <a:prstGeom prst="rect">
                <a:avLst/>
              </a:prstGeom>
              <a:blipFill>
                <a:blip r:embed="rId3"/>
                <a:stretch>
                  <a:fillRect l="-486" t="-177" r="-583" b="-89"/>
                </a:stretch>
              </a:blipFill>
            </p:spPr>
            <p:txBody>
              <a:bodyPr/>
              <a:lstStyle/>
              <a:p>
                <a:r>
                  <a:rPr lang="en-US">
                    <a:noFill/>
                  </a:rPr>
                  <a:t> </a:t>
                </a:r>
              </a:p>
            </p:txBody>
          </p:sp>
        </mc:Fallback>
      </mc:AlternateContent>
    </p:spTree>
    <p:extLst>
      <p:ext uri="{BB962C8B-B14F-4D97-AF65-F5344CB8AC3E}">
        <p14:creationId xmlns:p14="http://schemas.microsoft.com/office/powerpoint/2010/main" val="706415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close up of a device&#10;&#10;Description generated with high confidence">
            <a:extLst>
              <a:ext uri="{FF2B5EF4-FFF2-40B4-BE49-F238E27FC236}">
                <a16:creationId xmlns:a16="http://schemas.microsoft.com/office/drawing/2014/main" id="{627A256E-C746-4ABE-BC67-8C8ACA125FD7}"/>
              </a:ext>
            </a:extLst>
          </p:cNvPr>
          <p:cNvPicPr>
            <a:picLocks noChangeAspect="1"/>
          </p:cNvPicPr>
          <p:nvPr/>
        </p:nvPicPr>
        <p:blipFill rotWithShape="1">
          <a:blip r:embed="rId2">
            <a:extLst>
              <a:ext uri="{28A0092B-C50C-407E-A947-70E740481C1C}">
                <a14:useLocalDpi xmlns:a14="http://schemas.microsoft.com/office/drawing/2010/main" val="0"/>
              </a:ext>
            </a:extLst>
          </a:blip>
          <a:srcRect l="69148" t="65758" r="5843"/>
          <a:stretch/>
        </p:blipFill>
        <p:spPr>
          <a:xfrm>
            <a:off x="2025980" y="5219700"/>
            <a:ext cx="4702619" cy="3924300"/>
          </a:xfrm>
          <a:prstGeom prst="rect">
            <a:avLst/>
          </a:prstGeom>
        </p:spPr>
      </p:pic>
      <p:sp>
        <p:nvSpPr>
          <p:cNvPr id="2" name="Title 1">
            <a:extLst>
              <a:ext uri="{FF2B5EF4-FFF2-40B4-BE49-F238E27FC236}">
                <a16:creationId xmlns:a16="http://schemas.microsoft.com/office/drawing/2014/main" id="{F37AB48C-4220-49CB-9842-A33315AAB8F7}"/>
              </a:ext>
            </a:extLst>
          </p:cNvPr>
          <p:cNvSpPr>
            <a:spLocks noGrp="1"/>
          </p:cNvSpPr>
          <p:nvPr>
            <p:ph type="title"/>
          </p:nvPr>
        </p:nvSpPr>
        <p:spPr/>
        <p:txBody>
          <a:bodyPr/>
          <a:lstStyle/>
          <a:p>
            <a:r>
              <a:rPr lang="en-US" dirty="0"/>
              <a:t>Owner Agent Continued</a:t>
            </a:r>
          </a:p>
        </p:txBody>
      </p:sp>
      <p:pic>
        <p:nvPicPr>
          <p:cNvPr id="4" name="Content Placeholder 4" descr="A close up of a device&#10;&#10;Description generated with high confidence">
            <a:extLst>
              <a:ext uri="{FF2B5EF4-FFF2-40B4-BE49-F238E27FC236}">
                <a16:creationId xmlns:a16="http://schemas.microsoft.com/office/drawing/2014/main" id="{C6281A80-092A-42A2-9AB7-AF1293C13D0F}"/>
              </a:ext>
            </a:extLst>
          </p:cNvPr>
          <p:cNvPicPr>
            <a:picLocks noChangeAspect="1"/>
          </p:cNvPicPr>
          <p:nvPr/>
        </p:nvPicPr>
        <p:blipFill rotWithShape="1">
          <a:blip r:embed="rId2">
            <a:extLst>
              <a:ext uri="{28A0092B-C50C-407E-A947-70E740481C1C}">
                <a14:useLocalDpi xmlns:a14="http://schemas.microsoft.com/office/drawing/2010/main" val="0"/>
              </a:ext>
            </a:extLst>
          </a:blip>
          <a:srcRect l="29854" t="34172" r="33149"/>
          <a:stretch/>
        </p:blipFill>
        <p:spPr>
          <a:xfrm>
            <a:off x="0" y="977900"/>
            <a:ext cx="4089400" cy="4434801"/>
          </a:xfrm>
          <a:prstGeom prst="rect">
            <a:avLst/>
          </a:prstGeom>
        </p:spPr>
      </p:pic>
    </p:spTree>
    <p:extLst>
      <p:ext uri="{BB962C8B-B14F-4D97-AF65-F5344CB8AC3E}">
        <p14:creationId xmlns:p14="http://schemas.microsoft.com/office/powerpoint/2010/main" val="1742183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12B1-C0F3-41CE-B3F8-0EA76D97D3EC}"/>
              </a:ext>
            </a:extLst>
          </p:cNvPr>
          <p:cNvSpPr>
            <a:spLocks noGrp="1"/>
          </p:cNvSpPr>
          <p:nvPr>
            <p:ph type="title"/>
          </p:nvPr>
        </p:nvSpPr>
        <p:spPr/>
        <p:txBody>
          <a:bodyPr/>
          <a:lstStyle/>
          <a:p>
            <a:r>
              <a:rPr lang="en-US" dirty="0"/>
              <a:t>Owner Agent - Replacement Strategies - Example </a:t>
            </a:r>
          </a:p>
        </p:txBody>
      </p:sp>
      <p:pic>
        <p:nvPicPr>
          <p:cNvPr id="5" name="Content Placeholder 4" descr="A screenshot of a cell phone&#10;&#10;Description generated with very high confidence">
            <a:extLst>
              <a:ext uri="{FF2B5EF4-FFF2-40B4-BE49-F238E27FC236}">
                <a16:creationId xmlns:a16="http://schemas.microsoft.com/office/drawing/2014/main" id="{EEFFED0D-692A-4D27-B42C-22DB45925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729947" y="2015187"/>
            <a:ext cx="8317894" cy="5842000"/>
          </a:xfrm>
        </p:spPr>
      </p:pic>
    </p:spTree>
    <p:extLst>
      <p:ext uri="{BB962C8B-B14F-4D97-AF65-F5344CB8AC3E}">
        <p14:creationId xmlns:p14="http://schemas.microsoft.com/office/powerpoint/2010/main" val="3925176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3D18-7AE6-4A0E-8397-1AFC9CB42460}"/>
              </a:ext>
            </a:extLst>
          </p:cNvPr>
          <p:cNvSpPr>
            <a:spLocks noGrp="1"/>
          </p:cNvSpPr>
          <p:nvPr>
            <p:ph type="title"/>
          </p:nvPr>
        </p:nvSpPr>
        <p:spPr/>
        <p:txBody>
          <a:bodyPr/>
          <a:lstStyle/>
          <a:p>
            <a:r>
              <a:rPr lang="en-US" dirty="0"/>
              <a:t>Spy Pond’s Recommendations</a:t>
            </a:r>
          </a:p>
        </p:txBody>
      </p:sp>
      <p:pic>
        <p:nvPicPr>
          <p:cNvPr id="4" name="Content Placeholder 3">
            <a:extLst>
              <a:ext uri="{FF2B5EF4-FFF2-40B4-BE49-F238E27FC236}">
                <a16:creationId xmlns:a16="http://schemas.microsoft.com/office/drawing/2014/main" id="{9B57B0E2-CA97-47A7-9AC6-6AAF95B2879B}"/>
              </a:ext>
            </a:extLst>
          </p:cNvPr>
          <p:cNvPicPr>
            <a:picLocks noGrp="1" noChangeAspect="1"/>
          </p:cNvPicPr>
          <p:nvPr>
            <p:ph idx="1"/>
          </p:nvPr>
        </p:nvPicPr>
        <p:blipFill>
          <a:blip r:embed="rId2"/>
          <a:stretch>
            <a:fillRect/>
          </a:stretch>
        </p:blipFill>
        <p:spPr>
          <a:xfrm>
            <a:off x="158671" y="1344727"/>
            <a:ext cx="6654608" cy="3570173"/>
          </a:xfrm>
          <a:prstGeom prst="rect">
            <a:avLst/>
          </a:prstGeom>
        </p:spPr>
      </p:pic>
      <p:sp>
        <p:nvSpPr>
          <p:cNvPr id="5" name="Rectangle 4">
            <a:extLst>
              <a:ext uri="{FF2B5EF4-FFF2-40B4-BE49-F238E27FC236}">
                <a16:creationId xmlns:a16="http://schemas.microsoft.com/office/drawing/2014/main" id="{680F614D-8F19-4C24-BD57-E4D4C67D690B}"/>
              </a:ext>
            </a:extLst>
          </p:cNvPr>
          <p:cNvSpPr/>
          <p:nvPr/>
        </p:nvSpPr>
        <p:spPr>
          <a:xfrm>
            <a:off x="158671" y="936879"/>
            <a:ext cx="965329" cy="248209"/>
          </a:xfrm>
          <a:prstGeom prst="rect">
            <a:avLst/>
          </a:prstGeom>
        </p:spPr>
        <p:txBody>
          <a:bodyPr wrap="none">
            <a:spAutoFit/>
          </a:bodyPr>
          <a:lstStyle/>
          <a:p>
            <a:r>
              <a:rPr lang="en-US" sz="1013" b="1" dirty="0">
                <a:solidFill>
                  <a:srgbClr val="000000"/>
                </a:solidFill>
                <a:latin typeface="Garamond" panose="02020404030301010803" pitchFamily="18" charset="0"/>
                <a:hlinkClick r:id="rId3"/>
              </a:rPr>
              <a:t>Drobox LINK</a:t>
            </a:r>
            <a:endParaRPr lang="en-US" sz="1013" dirty="0"/>
          </a:p>
        </p:txBody>
      </p:sp>
    </p:spTree>
    <p:extLst>
      <p:ext uri="{BB962C8B-B14F-4D97-AF65-F5344CB8AC3E}">
        <p14:creationId xmlns:p14="http://schemas.microsoft.com/office/powerpoint/2010/main" val="3857806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3425-DE4A-44A3-8C7B-FDB8083B12A4}"/>
              </a:ext>
            </a:extLst>
          </p:cNvPr>
          <p:cNvSpPr>
            <a:spLocks noGrp="1"/>
          </p:cNvSpPr>
          <p:nvPr>
            <p:ph type="title"/>
          </p:nvPr>
        </p:nvSpPr>
        <p:spPr/>
        <p:txBody>
          <a:bodyPr anchor="b"/>
          <a:lstStyle/>
          <a:p>
            <a:r>
              <a:rPr lang="en-US" dirty="0"/>
              <a:t>INTRO</a:t>
            </a:r>
          </a:p>
        </p:txBody>
      </p:sp>
      <p:sp>
        <p:nvSpPr>
          <p:cNvPr id="3" name="Content Placeholder 2">
            <a:extLst>
              <a:ext uri="{FF2B5EF4-FFF2-40B4-BE49-F238E27FC236}">
                <a16:creationId xmlns:a16="http://schemas.microsoft.com/office/drawing/2014/main" id="{B4883625-2456-4135-8AAD-09094D5E0741}"/>
              </a:ext>
            </a:extLst>
          </p:cNvPr>
          <p:cNvSpPr>
            <a:spLocks noGrp="1"/>
          </p:cNvSpPr>
          <p:nvPr>
            <p:ph idx="1"/>
          </p:nvPr>
        </p:nvSpPr>
        <p:spPr>
          <a:xfrm>
            <a:off x="0" y="777240"/>
            <a:ext cx="6692900" cy="4302760"/>
          </a:xfrm>
        </p:spPr>
        <p:txBody>
          <a:bodyPr/>
          <a:lstStyle/>
          <a:p>
            <a:r>
              <a:rPr lang="en-US" sz="2800" dirty="0"/>
              <a:t>Problem statement</a:t>
            </a:r>
          </a:p>
          <a:p>
            <a:pPr marL="257175" lvl="1" indent="0" algn="just">
              <a:buNone/>
            </a:pPr>
            <a:r>
              <a:rPr lang="en-US" sz="2400" b="1" dirty="0"/>
              <a:t>Can we </a:t>
            </a:r>
            <a:r>
              <a:rPr lang="en-US" sz="2400" b="1" i="1" dirty="0"/>
              <a:t>model</a:t>
            </a:r>
            <a:r>
              <a:rPr lang="en-US" sz="2400" b="1" dirty="0"/>
              <a:t> the current state of TAM</a:t>
            </a:r>
          </a:p>
          <a:p>
            <a:pPr lvl="1"/>
            <a:r>
              <a:rPr lang="en-US" sz="2400" b="1" dirty="0"/>
              <a:t>	 at the Local Municipalities (City Ownership) </a:t>
            </a:r>
          </a:p>
          <a:p>
            <a:pPr lvl="1"/>
            <a:r>
              <a:rPr lang="en-US" sz="2400" b="1" dirty="0"/>
              <a:t>	[via a Hybrid ABM] </a:t>
            </a:r>
          </a:p>
          <a:p>
            <a:pPr lvl="1"/>
            <a:r>
              <a:rPr lang="en-US" sz="2400" b="1" dirty="0"/>
              <a:t>to Examine Potential Impacts to Livability, Sustainability, and Resilience</a:t>
            </a:r>
          </a:p>
          <a:p>
            <a:pPr lvl="2"/>
            <a:r>
              <a:rPr lang="en-US" sz="2175" b="1" dirty="0"/>
              <a:t>Due to different Agency Type Scenarios:</a:t>
            </a:r>
          </a:p>
          <a:p>
            <a:pPr lvl="3"/>
            <a:r>
              <a:rPr lang="en-US" sz="2063" b="1" dirty="0">
                <a:solidFill>
                  <a:srgbClr val="FF0000"/>
                </a:solidFill>
              </a:rPr>
              <a:t>(1) Worst First </a:t>
            </a:r>
            <a:r>
              <a:rPr lang="en-US" sz="2063" b="1" dirty="0"/>
              <a:t>vs. </a:t>
            </a:r>
          </a:p>
          <a:p>
            <a:pPr lvl="3"/>
            <a:r>
              <a:rPr lang="en-US" sz="2063" b="1" dirty="0">
                <a:solidFill>
                  <a:schemeClr val="accent4"/>
                </a:solidFill>
              </a:rPr>
              <a:t>(2) Single Asset Optimization </a:t>
            </a:r>
            <a:r>
              <a:rPr lang="en-US" sz="2063" b="1" dirty="0"/>
              <a:t>vs. </a:t>
            </a:r>
          </a:p>
          <a:p>
            <a:pPr lvl="3"/>
            <a:r>
              <a:rPr lang="en-US" sz="2063" b="1" dirty="0">
                <a:solidFill>
                  <a:schemeClr val="accent1">
                    <a:lumMod val="75000"/>
                  </a:schemeClr>
                </a:solidFill>
              </a:rPr>
              <a:t>(3) Network Optimization </a:t>
            </a:r>
            <a:r>
              <a:rPr lang="en-US" sz="2063" b="1" dirty="0"/>
              <a:t>vs. </a:t>
            </a:r>
          </a:p>
          <a:p>
            <a:pPr lvl="3"/>
            <a:r>
              <a:rPr lang="en-US" sz="2063" b="1" dirty="0">
                <a:solidFill>
                  <a:schemeClr val="accent6">
                    <a:lumMod val="75000"/>
                  </a:schemeClr>
                </a:solidFill>
              </a:rPr>
              <a:t>(4) Multi-Objective Sociotechnical Optimization</a:t>
            </a:r>
          </a:p>
          <a:p>
            <a:pPr lvl="3"/>
            <a:endParaRPr lang="en-US" sz="2063" b="1" dirty="0"/>
          </a:p>
          <a:p>
            <a:pPr marL="257175" lvl="1" indent="0" algn="just">
              <a:buNone/>
            </a:pPr>
            <a:endParaRPr lang="en-US" sz="2400" b="1" dirty="0"/>
          </a:p>
          <a:p>
            <a:pPr marL="257175" lvl="1" indent="0" algn="just">
              <a:buNone/>
            </a:pPr>
            <a:r>
              <a:rPr lang="en-US" sz="2400" b="1" dirty="0"/>
              <a:t>…</a:t>
            </a:r>
          </a:p>
        </p:txBody>
      </p:sp>
    </p:spTree>
    <p:extLst>
      <p:ext uri="{BB962C8B-B14F-4D97-AF65-F5344CB8AC3E}">
        <p14:creationId xmlns:p14="http://schemas.microsoft.com/office/powerpoint/2010/main" val="303257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BE1E-4F72-442A-A52D-9761A62C546B}"/>
              </a:ext>
            </a:extLst>
          </p:cNvPr>
          <p:cNvSpPr>
            <a:spLocks noGrp="1"/>
          </p:cNvSpPr>
          <p:nvPr>
            <p:ph type="title"/>
          </p:nvPr>
        </p:nvSpPr>
        <p:spPr/>
        <p:txBody>
          <a:bodyPr>
            <a:normAutofit/>
          </a:bodyPr>
          <a:lstStyle/>
          <a:p>
            <a:pPr algn="r"/>
            <a:r>
              <a:rPr lang="en-US" b="1" u="sng" dirty="0"/>
              <a:t>Next Steps</a:t>
            </a:r>
          </a:p>
        </p:txBody>
      </p:sp>
      <p:sp>
        <p:nvSpPr>
          <p:cNvPr id="3" name="Content Placeholder 2">
            <a:extLst>
              <a:ext uri="{FF2B5EF4-FFF2-40B4-BE49-F238E27FC236}">
                <a16:creationId xmlns:a16="http://schemas.microsoft.com/office/drawing/2014/main" id="{44C1F958-0BA6-43DE-A8EC-9EF53C62FF39}"/>
              </a:ext>
            </a:extLst>
          </p:cNvPr>
          <p:cNvSpPr>
            <a:spLocks noGrp="1"/>
          </p:cNvSpPr>
          <p:nvPr>
            <p:ph idx="1"/>
          </p:nvPr>
        </p:nvSpPr>
        <p:spPr>
          <a:xfrm>
            <a:off x="0" y="3067731"/>
            <a:ext cx="6741857" cy="3118757"/>
          </a:xfrm>
        </p:spPr>
        <p:txBody>
          <a:bodyPr>
            <a:noAutofit/>
          </a:bodyPr>
          <a:lstStyle/>
          <a:p>
            <a:pPr marL="0" indent="0">
              <a:buNone/>
            </a:pPr>
            <a:r>
              <a:rPr lang="en-US" sz="1125" b="1" dirty="0"/>
              <a:t>SUMO (90% complete)</a:t>
            </a:r>
          </a:p>
          <a:p>
            <a:r>
              <a:rPr lang="en-US" sz="1350" dirty="0"/>
              <a:t>Finalize Traffic </a:t>
            </a:r>
            <a:r>
              <a:rPr lang="en-US" sz="1350" dirty="0">
                <a:hlinkClick r:id="rId3"/>
              </a:rPr>
              <a:t>flow calibrators</a:t>
            </a:r>
            <a:r>
              <a:rPr lang="en-US" sz="1350" dirty="0"/>
              <a:t> for the AOI network (95%)</a:t>
            </a:r>
          </a:p>
          <a:p>
            <a:pPr lvl="1"/>
            <a:r>
              <a:rPr lang="en-US" sz="900" dirty="0">
                <a:hlinkClick r:id="rId4"/>
              </a:rPr>
              <a:t>Link to DVRPC Traffic Count Excel Data</a:t>
            </a:r>
            <a:r>
              <a:rPr lang="en-US" sz="900" dirty="0"/>
              <a:t> Extracted from </a:t>
            </a:r>
            <a:r>
              <a:rPr lang="en-US" sz="900" dirty="0">
                <a:hlinkClick r:id="rId5"/>
              </a:rPr>
              <a:t>DVRPC Web App</a:t>
            </a:r>
            <a:r>
              <a:rPr lang="en-US" sz="900" dirty="0"/>
              <a:t> </a:t>
            </a:r>
          </a:p>
          <a:p>
            <a:r>
              <a:rPr lang="en-US" sz="1350" dirty="0"/>
              <a:t>Incorporated the pavement deterioration function into the SUMO model and have the current condition affect the max speed over the pavement segment. (95%)</a:t>
            </a:r>
          </a:p>
          <a:p>
            <a:r>
              <a:rPr lang="en-US" sz="1350" dirty="0"/>
              <a:t>Incorporate a user ELOS function based on user travel time, pavement condition, and accident rate to keep track of user experience (85%)</a:t>
            </a:r>
          </a:p>
          <a:p>
            <a:r>
              <a:rPr lang="en-US" sz="1350" dirty="0"/>
              <a:t>Develop Initial or Changes to Existing Conditions for Scenarios and Assess Changes</a:t>
            </a:r>
          </a:p>
          <a:p>
            <a:pPr marL="0" indent="0" algn="ctr">
              <a:buNone/>
            </a:pPr>
            <a:endParaRPr lang="en-US" sz="1125" dirty="0"/>
          </a:p>
          <a:p>
            <a:pPr marL="0" indent="0" algn="ctr">
              <a:buNone/>
            </a:pPr>
            <a:r>
              <a:rPr lang="en-US" sz="1125" dirty="0"/>
              <a:t>Owner Agent – Next Page</a:t>
            </a:r>
            <a:endParaRPr lang="en-US" sz="1013" dirty="0"/>
          </a:p>
          <a:p>
            <a:pPr lvl="2"/>
            <a:endParaRPr lang="en-US" dirty="0"/>
          </a:p>
        </p:txBody>
      </p:sp>
    </p:spTree>
    <p:extLst>
      <p:ext uri="{BB962C8B-B14F-4D97-AF65-F5344CB8AC3E}">
        <p14:creationId xmlns:p14="http://schemas.microsoft.com/office/powerpoint/2010/main" val="2258470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BE1E-4F72-442A-A52D-9761A62C546B}"/>
              </a:ext>
            </a:extLst>
          </p:cNvPr>
          <p:cNvSpPr>
            <a:spLocks noGrp="1"/>
          </p:cNvSpPr>
          <p:nvPr>
            <p:ph type="title"/>
          </p:nvPr>
        </p:nvSpPr>
        <p:spPr/>
        <p:txBody>
          <a:bodyPr>
            <a:normAutofit/>
          </a:bodyPr>
          <a:lstStyle/>
          <a:p>
            <a:pPr algn="r"/>
            <a:r>
              <a:rPr lang="en-US" b="1" u="sng" dirty="0"/>
              <a:t>Next Steps</a:t>
            </a:r>
          </a:p>
        </p:txBody>
      </p:sp>
      <p:sp>
        <p:nvSpPr>
          <p:cNvPr id="3" name="Content Placeholder 2">
            <a:extLst>
              <a:ext uri="{FF2B5EF4-FFF2-40B4-BE49-F238E27FC236}">
                <a16:creationId xmlns:a16="http://schemas.microsoft.com/office/drawing/2014/main" id="{44C1F958-0BA6-43DE-A8EC-9EF53C62FF39}"/>
              </a:ext>
            </a:extLst>
          </p:cNvPr>
          <p:cNvSpPr>
            <a:spLocks noGrp="1"/>
          </p:cNvSpPr>
          <p:nvPr>
            <p:ph idx="1"/>
          </p:nvPr>
        </p:nvSpPr>
        <p:spPr>
          <a:xfrm>
            <a:off x="0" y="924098"/>
            <a:ext cx="6858000" cy="3647902"/>
          </a:xfrm>
        </p:spPr>
        <p:txBody>
          <a:bodyPr>
            <a:noAutofit/>
          </a:bodyPr>
          <a:lstStyle/>
          <a:p>
            <a:pPr marL="0" indent="0">
              <a:buNone/>
            </a:pPr>
            <a:r>
              <a:rPr lang="en-US" sz="1400" b="1" dirty="0"/>
              <a:t>Owner Agent (70%) – </a:t>
            </a:r>
            <a:r>
              <a:rPr lang="en-US" sz="1400" b="1" dirty="0">
                <a:hlinkClick r:id="rId3"/>
              </a:rPr>
              <a:t>link to PowerPoint with TAMP framework components – 70%</a:t>
            </a:r>
            <a:endParaRPr lang="en-US" sz="1400" b="1" dirty="0"/>
          </a:p>
          <a:p>
            <a:r>
              <a:rPr lang="en-US" sz="1600" dirty="0"/>
              <a:t>Translate </a:t>
            </a:r>
            <a:r>
              <a:rPr lang="en-US" sz="1600" dirty="0">
                <a:hlinkClick r:id="rId4"/>
              </a:rPr>
              <a:t>FHWA’s TAM Framework </a:t>
            </a:r>
            <a:r>
              <a:rPr lang="en-US" sz="1600" dirty="0"/>
              <a:t>into the Owner Agent’s operational parameters and functionality</a:t>
            </a:r>
          </a:p>
          <a:p>
            <a:pPr lvl="1"/>
            <a:r>
              <a:rPr lang="en-US" sz="1050" dirty="0"/>
              <a:t>Define and translate the different management principles into a standard linear or non-linear programing format.</a:t>
            </a:r>
          </a:p>
          <a:p>
            <a:pPr lvl="2"/>
            <a:r>
              <a:rPr lang="en-US" sz="1050" dirty="0"/>
              <a:t>Multi-objective constrained optimization: Short-term operations scheduling and Long-term planning </a:t>
            </a:r>
          </a:p>
          <a:p>
            <a:r>
              <a:rPr lang="en-US" sz="1600" dirty="0"/>
              <a:t>Create a transportation asset management framework and code to interface with the SUMO simulation for managing the transportation assets.</a:t>
            </a:r>
          </a:p>
          <a:p>
            <a:pPr lvl="1"/>
            <a:r>
              <a:rPr lang="en-US" sz="1050" dirty="0"/>
              <a:t>Identify the critical elements from FHWA’s Best Practices and PennDOT’s current TAMP</a:t>
            </a:r>
          </a:p>
          <a:p>
            <a:pPr lvl="1"/>
            <a:r>
              <a:rPr lang="en-US" sz="1050" dirty="0"/>
              <a:t>Conduct interviews with City Streets Department to further map their pavement management process, their constraints, and objectives</a:t>
            </a:r>
          </a:p>
          <a:p>
            <a:pPr lvl="1"/>
            <a:r>
              <a:rPr lang="en-US" sz="1050" dirty="0"/>
              <a:t>Develop decision and finance routines to simulate owner/operator’s behavior.</a:t>
            </a:r>
          </a:p>
          <a:p>
            <a:r>
              <a:rPr lang="en-US" sz="1600" dirty="0"/>
              <a:t>Incorporate aggregate user experiences to increase political pressure (artificially rising priority) on owner agents to fix bad roads that effect the general public. </a:t>
            </a:r>
          </a:p>
          <a:p>
            <a:pPr lvl="2"/>
            <a:endParaRPr lang="en-US" sz="1200" dirty="0"/>
          </a:p>
        </p:txBody>
      </p:sp>
    </p:spTree>
    <p:extLst>
      <p:ext uri="{BB962C8B-B14F-4D97-AF65-F5344CB8AC3E}">
        <p14:creationId xmlns:p14="http://schemas.microsoft.com/office/powerpoint/2010/main" val="2050184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D78B-0BA3-409A-AA30-73AD08686194}"/>
              </a:ext>
            </a:extLst>
          </p:cNvPr>
          <p:cNvSpPr>
            <a:spLocks noGrp="1"/>
          </p:cNvSpPr>
          <p:nvPr>
            <p:ph type="title"/>
          </p:nvPr>
        </p:nvSpPr>
        <p:spPr/>
        <p:txBody>
          <a:bodyPr/>
          <a:lstStyle/>
          <a:p>
            <a:r>
              <a:rPr lang="en-US" dirty="0"/>
              <a:t>Work Plan</a:t>
            </a:r>
          </a:p>
        </p:txBody>
      </p:sp>
      <p:pic>
        <p:nvPicPr>
          <p:cNvPr id="4" name="Content Placeholder 3">
            <a:extLst>
              <a:ext uri="{FF2B5EF4-FFF2-40B4-BE49-F238E27FC236}">
                <a16:creationId xmlns:a16="http://schemas.microsoft.com/office/drawing/2014/main" id="{A3B8B3CE-EBAD-40AB-9B4C-F0EFE8EE0958}"/>
              </a:ext>
            </a:extLst>
          </p:cNvPr>
          <p:cNvPicPr>
            <a:picLocks noGrp="1" noChangeAspect="1"/>
          </p:cNvPicPr>
          <p:nvPr>
            <p:ph idx="1"/>
          </p:nvPr>
        </p:nvPicPr>
        <p:blipFill>
          <a:blip r:embed="rId2"/>
          <a:stretch>
            <a:fillRect/>
          </a:stretch>
        </p:blipFill>
        <p:spPr>
          <a:xfrm rot="5400000">
            <a:off x="136415" y="2889335"/>
            <a:ext cx="6585168" cy="4115731"/>
          </a:xfrm>
          <a:prstGeom prst="rect">
            <a:avLst/>
          </a:prstGeom>
        </p:spPr>
      </p:pic>
    </p:spTree>
    <p:extLst>
      <p:ext uri="{BB962C8B-B14F-4D97-AF65-F5344CB8AC3E}">
        <p14:creationId xmlns:p14="http://schemas.microsoft.com/office/powerpoint/2010/main" val="2817947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E849-D426-4EEF-B10C-CDDFA519FD2E}"/>
              </a:ext>
            </a:extLst>
          </p:cNvPr>
          <p:cNvSpPr>
            <a:spLocks noGrp="1"/>
          </p:cNvSpPr>
          <p:nvPr>
            <p:ph type="title"/>
          </p:nvPr>
        </p:nvSpPr>
        <p:spPr/>
        <p:txBody>
          <a:bodyPr/>
          <a:lstStyle/>
          <a:p>
            <a:r>
              <a:rPr lang="en-US" dirty="0"/>
              <a:t>What does a Complete Model Look Like</a:t>
            </a:r>
          </a:p>
        </p:txBody>
      </p:sp>
      <p:sp>
        <p:nvSpPr>
          <p:cNvPr id="3" name="Content Placeholder 2">
            <a:extLst>
              <a:ext uri="{FF2B5EF4-FFF2-40B4-BE49-F238E27FC236}">
                <a16:creationId xmlns:a16="http://schemas.microsoft.com/office/drawing/2014/main" id="{B5EF097F-05B6-4346-A6FE-53DC9A94A2CC}"/>
              </a:ext>
            </a:extLst>
          </p:cNvPr>
          <p:cNvSpPr>
            <a:spLocks noGrp="1"/>
          </p:cNvSpPr>
          <p:nvPr>
            <p:ph idx="1"/>
          </p:nvPr>
        </p:nvSpPr>
        <p:spPr>
          <a:xfrm>
            <a:off x="0" y="915597"/>
            <a:ext cx="6606183" cy="3353190"/>
          </a:xfrm>
        </p:spPr>
        <p:txBody>
          <a:bodyPr/>
          <a:lstStyle/>
          <a:p>
            <a:r>
              <a:rPr lang="en-US" dirty="0"/>
              <a:t>OSM base map of segment of Philadelphia’s Fairmount Park</a:t>
            </a:r>
          </a:p>
          <a:p>
            <a:r>
              <a:rPr lang="en-US" dirty="0"/>
              <a:t>Traffic – vehicles per hour and vehicle type distributions </a:t>
            </a:r>
          </a:p>
          <a:p>
            <a:pPr lvl="1"/>
            <a:r>
              <a:rPr lang="en-US" dirty="0"/>
              <a:t>Based on DVRPC available traffic count data</a:t>
            </a:r>
          </a:p>
          <a:p>
            <a:r>
              <a:rPr lang="en-US" dirty="0"/>
              <a:t>Routes – based on heuristics </a:t>
            </a:r>
          </a:p>
          <a:p>
            <a:r>
              <a:rPr lang="en-US" dirty="0"/>
              <a:t>Deterioration based on the ESAL of the simulated traffic and random events</a:t>
            </a:r>
          </a:p>
          <a:p>
            <a:pPr lvl="1"/>
            <a:r>
              <a:rPr lang="en-US" dirty="0"/>
              <a:t>Need to find a way to incorporate environmental factors for individualized decoration rates</a:t>
            </a:r>
          </a:p>
          <a:p>
            <a:pPr lvl="1"/>
            <a:r>
              <a:rPr lang="en-US" dirty="0">
                <a:highlight>
                  <a:srgbClr val="FFFF00"/>
                </a:highlight>
              </a:rPr>
              <a:t>Compare predicted damage (no interventions), based input date, to simulated damage. This will be a critical test to see if SUMO is worth the time and effort.</a:t>
            </a:r>
          </a:p>
          <a:p>
            <a:r>
              <a:rPr lang="en-US" dirty="0"/>
              <a:t>Owner agent module</a:t>
            </a:r>
          </a:p>
          <a:p>
            <a:pPr lvl="1"/>
            <a:r>
              <a:rPr lang="en-US" dirty="0"/>
              <a:t>Creates work plan schedule to meet predefined goals</a:t>
            </a:r>
          </a:p>
          <a:p>
            <a:pPr lvl="2"/>
            <a:r>
              <a:rPr lang="en-US" dirty="0"/>
              <a:t>Random; Worst First; Corridor; Isolated Asset Group; Combined Asset Management; Service Provided; Multi-Objective Optimization</a:t>
            </a:r>
          </a:p>
          <a:p>
            <a:pPr lvl="2"/>
            <a:r>
              <a:rPr lang="en-US" dirty="0"/>
              <a:t>Constraints: Budget; Politics (geospatial distribution); Organizational </a:t>
            </a:r>
          </a:p>
          <a:p>
            <a:pPr lvl="1"/>
            <a:r>
              <a:rPr lang="en-US" dirty="0"/>
              <a:t>During simulation owner carries out schedule work or reacts to emergency events</a:t>
            </a:r>
          </a:p>
        </p:txBody>
      </p:sp>
    </p:spTree>
    <p:extLst>
      <p:ext uri="{BB962C8B-B14F-4D97-AF65-F5344CB8AC3E}">
        <p14:creationId xmlns:p14="http://schemas.microsoft.com/office/powerpoint/2010/main" val="1401115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00C7-B391-4420-BF9C-282D4C961823}"/>
              </a:ext>
            </a:extLst>
          </p:cNvPr>
          <p:cNvSpPr>
            <a:spLocks noGrp="1"/>
          </p:cNvSpPr>
          <p:nvPr>
            <p:ph type="title"/>
          </p:nvPr>
        </p:nvSpPr>
        <p:spPr/>
        <p:txBody>
          <a:bodyPr>
            <a:normAutofit/>
          </a:bodyPr>
          <a:lstStyle/>
          <a:p>
            <a:r>
              <a:rPr lang="en-US" dirty="0"/>
              <a:t>Traffic Modeling AOI - Belmont Ave in West Fairmount Park</a:t>
            </a:r>
          </a:p>
        </p:txBody>
      </p:sp>
      <p:pic>
        <p:nvPicPr>
          <p:cNvPr id="4" name="Content Placeholder 3">
            <a:extLst>
              <a:ext uri="{FF2B5EF4-FFF2-40B4-BE49-F238E27FC236}">
                <a16:creationId xmlns:a16="http://schemas.microsoft.com/office/drawing/2014/main" id="{6F548220-05D5-477F-BF23-39FCFF8AF573}"/>
              </a:ext>
            </a:extLst>
          </p:cNvPr>
          <p:cNvPicPr>
            <a:picLocks noGrp="1" noChangeAspect="1"/>
          </p:cNvPicPr>
          <p:nvPr>
            <p:ph idx="1"/>
          </p:nvPr>
        </p:nvPicPr>
        <p:blipFill>
          <a:blip r:embed="rId3"/>
          <a:stretch>
            <a:fillRect/>
          </a:stretch>
        </p:blipFill>
        <p:spPr>
          <a:xfrm>
            <a:off x="384639" y="3200400"/>
            <a:ext cx="2986549" cy="2904828"/>
          </a:xfrm>
          <a:prstGeom prst="rect">
            <a:avLst/>
          </a:prstGeom>
        </p:spPr>
      </p:pic>
      <p:pic>
        <p:nvPicPr>
          <p:cNvPr id="5" name="Picture 4">
            <a:extLst>
              <a:ext uri="{FF2B5EF4-FFF2-40B4-BE49-F238E27FC236}">
                <a16:creationId xmlns:a16="http://schemas.microsoft.com/office/drawing/2014/main" id="{35CE15A5-2B00-4CA0-92DA-21ECB11DD40B}"/>
              </a:ext>
            </a:extLst>
          </p:cNvPr>
          <p:cNvPicPr>
            <a:picLocks noChangeAspect="1"/>
          </p:cNvPicPr>
          <p:nvPr/>
        </p:nvPicPr>
        <p:blipFill rotWithShape="1">
          <a:blip r:embed="rId4"/>
          <a:srcRect l="5036" r="11341"/>
          <a:stretch/>
        </p:blipFill>
        <p:spPr>
          <a:xfrm>
            <a:off x="3452409" y="3200400"/>
            <a:ext cx="3223470" cy="2904827"/>
          </a:xfrm>
          <a:prstGeom prst="rect">
            <a:avLst/>
          </a:prstGeom>
        </p:spPr>
      </p:pic>
      <p:sp>
        <p:nvSpPr>
          <p:cNvPr id="6" name="Rectangle 5">
            <a:extLst>
              <a:ext uri="{FF2B5EF4-FFF2-40B4-BE49-F238E27FC236}">
                <a16:creationId xmlns:a16="http://schemas.microsoft.com/office/drawing/2014/main" id="{BC94CAF7-EBBD-4D7A-B76A-C671552546AA}"/>
              </a:ext>
            </a:extLst>
          </p:cNvPr>
          <p:cNvSpPr/>
          <p:nvPr/>
        </p:nvSpPr>
        <p:spPr>
          <a:xfrm>
            <a:off x="-57813" y="-620998"/>
            <a:ext cx="6858000" cy="248209"/>
          </a:xfrm>
          <a:prstGeom prst="rect">
            <a:avLst/>
          </a:prstGeom>
        </p:spPr>
        <p:txBody>
          <a:bodyPr wrap="square">
            <a:spAutoFit/>
          </a:bodyPr>
          <a:lstStyle/>
          <a:p>
            <a:r>
              <a:rPr lang="en-US" sz="1013" dirty="0"/>
              <a:t>Images and process -&gt; C:\Users\Biko\Dropbox\Asset_Management\SUMO\Belmount AOI.pptx</a:t>
            </a:r>
          </a:p>
        </p:txBody>
      </p:sp>
      <p:sp>
        <p:nvSpPr>
          <p:cNvPr id="3" name="TextBox 2">
            <a:extLst>
              <a:ext uri="{FF2B5EF4-FFF2-40B4-BE49-F238E27FC236}">
                <a16:creationId xmlns:a16="http://schemas.microsoft.com/office/drawing/2014/main" id="{FF3CE14A-AD3D-478E-BE61-18CAB22658FD}"/>
              </a:ext>
            </a:extLst>
          </p:cNvPr>
          <p:cNvSpPr txBox="1"/>
          <p:nvPr/>
        </p:nvSpPr>
        <p:spPr>
          <a:xfrm>
            <a:off x="4063365" y="6180773"/>
            <a:ext cx="2383155" cy="153768"/>
          </a:xfrm>
          <a:prstGeom prst="rect">
            <a:avLst/>
          </a:prstGeom>
          <a:noFill/>
        </p:spPr>
        <p:txBody>
          <a:bodyPr wrap="square" lIns="25718" tIns="0" rIns="0" bIns="0" rtlCol="0">
            <a:noAutofit/>
          </a:bodyPr>
          <a:lstStyle/>
          <a:p>
            <a:r>
              <a:rPr lang="en-US" sz="1575" b="1" dirty="0">
                <a:cs typeface="Times New Roman" panose="02020603050405020304" pitchFamily="18" charset="0"/>
              </a:rPr>
              <a:t>DVRPC Traffic Data Points</a:t>
            </a:r>
          </a:p>
        </p:txBody>
      </p:sp>
      <p:sp>
        <p:nvSpPr>
          <p:cNvPr id="7" name="TextBox 6">
            <a:extLst>
              <a:ext uri="{FF2B5EF4-FFF2-40B4-BE49-F238E27FC236}">
                <a16:creationId xmlns:a16="http://schemas.microsoft.com/office/drawing/2014/main" id="{0F98A719-F101-407B-9600-3A650D123AFB}"/>
              </a:ext>
            </a:extLst>
          </p:cNvPr>
          <p:cNvSpPr txBox="1"/>
          <p:nvPr/>
        </p:nvSpPr>
        <p:spPr>
          <a:xfrm>
            <a:off x="582930" y="6180773"/>
            <a:ext cx="2383155" cy="153768"/>
          </a:xfrm>
          <a:prstGeom prst="rect">
            <a:avLst/>
          </a:prstGeom>
          <a:noFill/>
        </p:spPr>
        <p:txBody>
          <a:bodyPr wrap="square" lIns="25718" tIns="0" rIns="0" bIns="0" rtlCol="0">
            <a:noAutofit/>
          </a:bodyPr>
          <a:lstStyle/>
          <a:p>
            <a:r>
              <a:rPr lang="en-US" sz="1575" b="1" dirty="0">
                <a:cs typeface="Times New Roman" panose="02020603050405020304" pitchFamily="18" charset="0"/>
              </a:rPr>
              <a:t>Open Streets Map of Area</a:t>
            </a:r>
          </a:p>
        </p:txBody>
      </p:sp>
    </p:spTree>
    <p:extLst>
      <p:ext uri="{BB962C8B-B14F-4D97-AF65-F5344CB8AC3E}">
        <p14:creationId xmlns:p14="http://schemas.microsoft.com/office/powerpoint/2010/main" val="4059930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7CD-5390-4B03-BAAF-8A8E24B9472C}"/>
              </a:ext>
            </a:extLst>
          </p:cNvPr>
          <p:cNvSpPr>
            <a:spLocks noGrp="1"/>
          </p:cNvSpPr>
          <p:nvPr>
            <p:ph type="title"/>
          </p:nvPr>
        </p:nvSpPr>
        <p:spPr>
          <a:xfrm>
            <a:off x="0" y="369888"/>
            <a:ext cx="5915025" cy="337185"/>
          </a:xfrm>
        </p:spPr>
        <p:txBody>
          <a:bodyPr>
            <a:noAutofit/>
          </a:bodyPr>
          <a:lstStyle/>
          <a:p>
            <a:r>
              <a:rPr lang="en-US" sz="2400" dirty="0"/>
              <a:t>How is the Simulation Validated?</a:t>
            </a:r>
          </a:p>
        </p:txBody>
      </p:sp>
      <p:sp>
        <p:nvSpPr>
          <p:cNvPr id="3" name="Content Placeholder 2">
            <a:extLst>
              <a:ext uri="{FF2B5EF4-FFF2-40B4-BE49-F238E27FC236}">
                <a16:creationId xmlns:a16="http://schemas.microsoft.com/office/drawing/2014/main" id="{FE3CE9C5-9021-4856-BF87-C94ED747969D}"/>
              </a:ext>
            </a:extLst>
          </p:cNvPr>
          <p:cNvSpPr>
            <a:spLocks noGrp="1"/>
          </p:cNvSpPr>
          <p:nvPr>
            <p:ph idx="1"/>
          </p:nvPr>
        </p:nvSpPr>
        <p:spPr>
          <a:xfrm>
            <a:off x="42863" y="812800"/>
            <a:ext cx="6772275" cy="5537994"/>
          </a:xfrm>
        </p:spPr>
        <p:txBody>
          <a:bodyPr>
            <a:normAutofit/>
          </a:bodyPr>
          <a:lstStyle/>
          <a:p>
            <a:pPr marL="0" indent="0" algn="just">
              <a:buNone/>
            </a:pPr>
            <a:r>
              <a:rPr lang="en-US" sz="1800" dirty="0"/>
              <a:t>As with other simulations and models the quality and accuracy of the input data plays a significant factor in the accuracy of the output.</a:t>
            </a:r>
          </a:p>
          <a:p>
            <a:r>
              <a:rPr lang="en-US" sz="1800" dirty="0"/>
              <a:t>The topology of the network is imported via data from the </a:t>
            </a:r>
            <a:r>
              <a:rPr lang="en-US" sz="1800" dirty="0">
                <a:hlinkClick r:id="rId3"/>
              </a:rPr>
              <a:t>OpenStreetMap</a:t>
            </a:r>
            <a:r>
              <a:rPr lang="en-US" sz="1800" dirty="0"/>
              <a:t> database. </a:t>
            </a:r>
          </a:p>
          <a:p>
            <a:r>
              <a:rPr lang="en-US" sz="1800" dirty="0"/>
              <a:t>Creating realistic demands to flow across the network is a great deal more complicated.</a:t>
            </a:r>
          </a:p>
          <a:p>
            <a:pPr lvl="1"/>
            <a:r>
              <a:rPr lang="en-US" sz="1600" b="1" i="1" dirty="0"/>
              <a:t>DVRPC’s House Hold Trip Survey Data</a:t>
            </a:r>
            <a:r>
              <a:rPr lang="en-US" sz="1600" dirty="0"/>
              <a:t> is used to generate trips within the network.</a:t>
            </a:r>
          </a:p>
          <a:p>
            <a:pPr lvl="1"/>
            <a:r>
              <a:rPr lang="en-US" sz="1600" b="1" i="1" dirty="0"/>
              <a:t>DVRPC’s Traffic Count Data </a:t>
            </a:r>
            <a:r>
              <a:rPr lang="en-US" sz="1600" dirty="0"/>
              <a:t>is used during the simulation to either increase or decrease the traffic volume to match the historic records</a:t>
            </a:r>
          </a:p>
          <a:p>
            <a:pPr lvl="2"/>
            <a:r>
              <a:rPr lang="en-US" sz="1600" b="1" u="sng" dirty="0"/>
              <a:t>Number of traffic count locations in the AOI = 38</a:t>
            </a:r>
          </a:p>
          <a:p>
            <a:pPr lvl="1"/>
            <a:r>
              <a:rPr lang="en-US" sz="1600" b="1" i="1" dirty="0"/>
              <a:t>DVRPC’s Vehicle Class Data </a:t>
            </a:r>
            <a:r>
              <a:rPr lang="en-US" sz="1600" dirty="0"/>
              <a:t>is used to determine the vehicle type distribution in the simulation</a:t>
            </a:r>
          </a:p>
          <a:p>
            <a:pPr lvl="2"/>
            <a:r>
              <a:rPr lang="en-US" sz="1600" b="1" u="sng" dirty="0"/>
              <a:t>Number of Vehicle Class count locations in the AOI = 3</a:t>
            </a:r>
          </a:p>
          <a:p>
            <a:pPr lvl="1"/>
            <a:r>
              <a:rPr lang="en-US" sz="1800" dirty="0"/>
              <a:t>This data is integrated together to create a defined number of vehicles per hour passing over known streets. The traffic simulator’s </a:t>
            </a:r>
            <a:r>
              <a:rPr lang="en-US" sz="1800" i="1" dirty="0"/>
              <a:t>Calibrator </a:t>
            </a:r>
            <a:r>
              <a:rPr lang="en-US" sz="1800" dirty="0"/>
              <a:t>element reads this information and tries to add or remove vehicles to the network to match the defined flow. </a:t>
            </a:r>
          </a:p>
          <a:p>
            <a:pPr lvl="1"/>
            <a:r>
              <a:rPr lang="en-US" sz="1800" dirty="0"/>
              <a:t>Other parameters such as turning permissions and traffic signal timing, can also be adjusted to match defined flows and field measurements.</a:t>
            </a:r>
          </a:p>
        </p:txBody>
      </p:sp>
    </p:spTree>
    <p:extLst>
      <p:ext uri="{BB962C8B-B14F-4D97-AF65-F5344CB8AC3E}">
        <p14:creationId xmlns:p14="http://schemas.microsoft.com/office/powerpoint/2010/main" val="33075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ECD7-D59F-41D9-896A-9DAE1FEA0BFD}"/>
              </a:ext>
            </a:extLst>
          </p:cNvPr>
          <p:cNvSpPr>
            <a:spLocks noGrp="1"/>
          </p:cNvSpPr>
          <p:nvPr>
            <p:ph type="title"/>
          </p:nvPr>
        </p:nvSpPr>
        <p:spPr>
          <a:xfrm>
            <a:off x="0" y="446087"/>
            <a:ext cx="6858000" cy="280036"/>
          </a:xfrm>
        </p:spPr>
        <p:txBody>
          <a:bodyPr/>
          <a:lstStyle/>
          <a:p>
            <a:r>
              <a:rPr lang="en-US" dirty="0"/>
              <a:t>Potential Impacts</a:t>
            </a:r>
          </a:p>
        </p:txBody>
      </p:sp>
      <p:sp>
        <p:nvSpPr>
          <p:cNvPr id="3" name="Content Placeholder 2">
            <a:extLst>
              <a:ext uri="{FF2B5EF4-FFF2-40B4-BE49-F238E27FC236}">
                <a16:creationId xmlns:a16="http://schemas.microsoft.com/office/drawing/2014/main" id="{8968B089-116A-4417-92B1-13751418D2B6}"/>
              </a:ext>
            </a:extLst>
          </p:cNvPr>
          <p:cNvSpPr>
            <a:spLocks noGrp="1"/>
          </p:cNvSpPr>
          <p:nvPr>
            <p:ph idx="1"/>
          </p:nvPr>
        </p:nvSpPr>
        <p:spPr>
          <a:xfrm>
            <a:off x="0" y="825500"/>
            <a:ext cx="6800850" cy="4915218"/>
          </a:xfrm>
        </p:spPr>
        <p:txBody>
          <a:bodyPr/>
          <a:lstStyle/>
          <a:p>
            <a:r>
              <a:rPr lang="en-US" sz="1800" dirty="0"/>
              <a:t>The research model will not be 100% accuracy.</a:t>
            </a:r>
          </a:p>
          <a:p>
            <a:pPr lvl="1"/>
            <a:r>
              <a:rPr lang="en-US" sz="1600" dirty="0"/>
              <a:t>Goal use hard data and validated rules of behavior to validate the simulation with real life</a:t>
            </a:r>
          </a:p>
          <a:p>
            <a:pPr lvl="1"/>
            <a:r>
              <a:rPr lang="en-US" sz="1600" dirty="0"/>
              <a:t>Simulation must be run many times for patterns of </a:t>
            </a:r>
            <a:r>
              <a:rPr lang="en-US" sz="1600" b="1" dirty="0"/>
              <a:t>emergent beh</a:t>
            </a:r>
            <a:r>
              <a:rPr lang="en-US" sz="1600" dirty="0"/>
              <a:t>avior to be established.</a:t>
            </a:r>
          </a:p>
          <a:p>
            <a:pPr lvl="1"/>
            <a:r>
              <a:rPr lang="en-US" sz="1600" dirty="0"/>
              <a:t>Running the simulations under </a:t>
            </a:r>
            <a:r>
              <a:rPr lang="en-US" sz="1600" b="1" dirty="0"/>
              <a:t>different management principle objects </a:t>
            </a:r>
            <a:r>
              <a:rPr lang="en-US" sz="1600" dirty="0"/>
              <a:t>and </a:t>
            </a:r>
            <a:r>
              <a:rPr lang="en-US" sz="1600" b="1" dirty="0"/>
              <a:t>agency constraints</a:t>
            </a:r>
            <a:r>
              <a:rPr lang="en-US" sz="1600" dirty="0"/>
              <a:t> we will be able to analyze how the </a:t>
            </a:r>
            <a:r>
              <a:rPr lang="en-US" sz="1600" b="1" dirty="0"/>
              <a:t>small local changes can impact the greater network and performance</a:t>
            </a:r>
          </a:p>
          <a:p>
            <a:pPr algn="just"/>
            <a:r>
              <a:rPr lang="en-US" sz="1800" dirty="0"/>
              <a:t>DVRPC – Has the tools and resources to continue building on their existing Transportation Improvement Models (TIM) to incorporate sociotechnical components to further the mission of improving the Livability, Sustainability, and Resilience of the region. </a:t>
            </a:r>
          </a:p>
        </p:txBody>
      </p:sp>
    </p:spTree>
    <p:extLst>
      <p:ext uri="{BB962C8B-B14F-4D97-AF65-F5344CB8AC3E}">
        <p14:creationId xmlns:p14="http://schemas.microsoft.com/office/powerpoint/2010/main" val="3716742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DE4C-5366-4E1E-A510-22E0D0EC8235}"/>
              </a:ext>
            </a:extLst>
          </p:cNvPr>
          <p:cNvSpPr>
            <a:spLocks noGrp="1"/>
          </p:cNvSpPr>
          <p:nvPr>
            <p:ph type="title"/>
          </p:nvPr>
        </p:nvSpPr>
        <p:spPr/>
        <p:txBody>
          <a:bodyPr>
            <a:normAutofit/>
          </a:bodyPr>
          <a:lstStyle/>
          <a:p>
            <a:r>
              <a:rPr lang="en-US" dirty="0"/>
              <a:t>Calibrating the Model</a:t>
            </a:r>
          </a:p>
        </p:txBody>
      </p:sp>
      <p:pic>
        <p:nvPicPr>
          <p:cNvPr id="6" name="Picture 5">
            <a:extLst>
              <a:ext uri="{FF2B5EF4-FFF2-40B4-BE49-F238E27FC236}">
                <a16:creationId xmlns:a16="http://schemas.microsoft.com/office/drawing/2014/main" id="{A166CA02-FE10-4BB7-881F-655BCD08E4D4}"/>
              </a:ext>
            </a:extLst>
          </p:cNvPr>
          <p:cNvPicPr>
            <a:picLocks noChangeAspect="1"/>
          </p:cNvPicPr>
          <p:nvPr/>
        </p:nvPicPr>
        <p:blipFill>
          <a:blip r:embed="rId3"/>
          <a:stretch>
            <a:fillRect/>
          </a:stretch>
        </p:blipFill>
        <p:spPr>
          <a:xfrm>
            <a:off x="8860277" y="3242401"/>
            <a:ext cx="4879890" cy="3545893"/>
          </a:xfrm>
          <a:prstGeom prst="rect">
            <a:avLst/>
          </a:prstGeom>
        </p:spPr>
      </p:pic>
      <p:pic>
        <p:nvPicPr>
          <p:cNvPr id="10" name="Picture 9">
            <a:extLst>
              <a:ext uri="{FF2B5EF4-FFF2-40B4-BE49-F238E27FC236}">
                <a16:creationId xmlns:a16="http://schemas.microsoft.com/office/drawing/2014/main" id="{53E9171D-2234-4CA5-932B-4F680C4A0A42}"/>
              </a:ext>
            </a:extLst>
          </p:cNvPr>
          <p:cNvPicPr>
            <a:picLocks noChangeAspect="1"/>
          </p:cNvPicPr>
          <p:nvPr/>
        </p:nvPicPr>
        <p:blipFill>
          <a:blip r:embed="rId4"/>
          <a:stretch>
            <a:fillRect/>
          </a:stretch>
        </p:blipFill>
        <p:spPr>
          <a:xfrm rot="5400000">
            <a:off x="-739470" y="1916758"/>
            <a:ext cx="8336938" cy="6057901"/>
          </a:xfrm>
          <a:prstGeom prst="rect">
            <a:avLst/>
          </a:prstGeom>
        </p:spPr>
      </p:pic>
    </p:spTree>
    <p:extLst>
      <p:ext uri="{BB962C8B-B14F-4D97-AF65-F5344CB8AC3E}">
        <p14:creationId xmlns:p14="http://schemas.microsoft.com/office/powerpoint/2010/main" val="3751867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DE4C-5366-4E1E-A510-22E0D0EC8235}"/>
              </a:ext>
            </a:extLst>
          </p:cNvPr>
          <p:cNvSpPr>
            <a:spLocks noGrp="1"/>
          </p:cNvSpPr>
          <p:nvPr>
            <p:ph type="title"/>
          </p:nvPr>
        </p:nvSpPr>
        <p:spPr/>
        <p:txBody>
          <a:bodyPr>
            <a:normAutofit/>
          </a:bodyPr>
          <a:lstStyle/>
          <a:p>
            <a:r>
              <a:rPr lang="en-US" dirty="0"/>
              <a:t>Calibrators</a:t>
            </a:r>
          </a:p>
        </p:txBody>
      </p:sp>
      <p:pic>
        <p:nvPicPr>
          <p:cNvPr id="4" name="Content Placeholder 3" descr="A screenshot of a cell phone&#10;&#10;Description generated with very high confidence">
            <a:extLst>
              <a:ext uri="{FF2B5EF4-FFF2-40B4-BE49-F238E27FC236}">
                <a16:creationId xmlns:a16="http://schemas.microsoft.com/office/drawing/2014/main" id="{FAE6E3DE-FAE8-42AD-8E14-76BDA39E4F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00250"/>
            <a:ext cx="6858000" cy="5143499"/>
          </a:xfrm>
          <a:prstGeom prst="rect">
            <a:avLst/>
          </a:prstGeom>
        </p:spPr>
      </p:pic>
    </p:spTree>
    <p:extLst>
      <p:ext uri="{BB962C8B-B14F-4D97-AF65-F5344CB8AC3E}">
        <p14:creationId xmlns:p14="http://schemas.microsoft.com/office/powerpoint/2010/main" val="3413068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DE4C-5366-4E1E-A510-22E0D0EC8235}"/>
              </a:ext>
            </a:extLst>
          </p:cNvPr>
          <p:cNvSpPr>
            <a:spLocks noGrp="1"/>
          </p:cNvSpPr>
          <p:nvPr>
            <p:ph type="title"/>
          </p:nvPr>
        </p:nvSpPr>
        <p:spPr/>
        <p:txBody>
          <a:bodyPr>
            <a:normAutofit/>
          </a:bodyPr>
          <a:lstStyle/>
          <a:p>
            <a:r>
              <a:rPr lang="en-US" dirty="0"/>
              <a:t>Calibrators</a:t>
            </a:r>
          </a:p>
        </p:txBody>
      </p:sp>
      <p:pic>
        <p:nvPicPr>
          <p:cNvPr id="5" name="Content Placeholder 4" descr="A screenshot of a cell phone&#10;&#10;Description generated with high confidence">
            <a:extLst>
              <a:ext uri="{FF2B5EF4-FFF2-40B4-BE49-F238E27FC236}">
                <a16:creationId xmlns:a16="http://schemas.microsoft.com/office/drawing/2014/main" id="{2509DF8B-98A0-4E60-B238-7BECB8E3E73F}"/>
              </a:ext>
            </a:extLst>
          </p:cNvPr>
          <p:cNvPicPr>
            <a:picLocks noChangeAspect="1"/>
          </p:cNvPicPr>
          <p:nvPr/>
        </p:nvPicPr>
        <p:blipFill rotWithShape="1">
          <a:blip r:embed="rId2">
            <a:extLst>
              <a:ext uri="{28A0092B-C50C-407E-A947-70E740481C1C}">
                <a14:useLocalDpi xmlns:a14="http://schemas.microsoft.com/office/drawing/2010/main" val="0"/>
              </a:ext>
            </a:extLst>
          </a:blip>
          <a:srcRect l="18614" t="5072" r="8239" b="11944"/>
          <a:stretch/>
        </p:blipFill>
        <p:spPr>
          <a:xfrm rot="5400000">
            <a:off x="-768244" y="2493822"/>
            <a:ext cx="8394486" cy="4905869"/>
          </a:xfrm>
          <a:prstGeom prst="rect">
            <a:avLst/>
          </a:prstGeom>
        </p:spPr>
      </p:pic>
    </p:spTree>
    <p:extLst>
      <p:ext uri="{BB962C8B-B14F-4D97-AF65-F5344CB8AC3E}">
        <p14:creationId xmlns:p14="http://schemas.microsoft.com/office/powerpoint/2010/main" val="251538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3EAD5A-741E-4171-92E9-BD5245B1D4E8}"/>
              </a:ext>
            </a:extLst>
          </p:cNvPr>
          <p:cNvSpPr txBox="1">
            <a:spLocks/>
          </p:cNvSpPr>
          <p:nvPr/>
        </p:nvSpPr>
        <p:spPr>
          <a:xfrm>
            <a:off x="0" y="420688"/>
            <a:ext cx="6858000" cy="305395"/>
          </a:xfrm>
          <a:prstGeom prst="rect">
            <a:avLst/>
          </a:prstGeom>
        </p:spPr>
        <p:txBody>
          <a:bodyPr vert="horz" lIns="51435" tIns="25718" rIns="51435" bIns="25718"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50" dirty="0">
                <a:solidFill>
                  <a:schemeClr val="bg1"/>
                </a:solidFill>
              </a:rPr>
              <a:t>Surface Transportation Funding Bills </a:t>
            </a:r>
            <a:r>
              <a:rPr lang="en-US" sz="2475" dirty="0">
                <a:solidFill>
                  <a:schemeClr val="bg1"/>
                </a:solidFill>
              </a:rPr>
              <a:t>- </a:t>
            </a:r>
            <a:r>
              <a:rPr lang="en-US" sz="2025" dirty="0">
                <a:solidFill>
                  <a:schemeClr val="bg1"/>
                </a:solidFill>
              </a:rPr>
              <a:t>MAP-21 and the FAST Acts</a:t>
            </a:r>
            <a:endParaRPr lang="en-US" sz="2475" dirty="0">
              <a:solidFill>
                <a:schemeClr val="bg1"/>
              </a:solidFill>
            </a:endParaRPr>
          </a:p>
        </p:txBody>
      </p:sp>
      <p:sp>
        <p:nvSpPr>
          <p:cNvPr id="5" name="Content Placeholder 4">
            <a:extLst>
              <a:ext uri="{FF2B5EF4-FFF2-40B4-BE49-F238E27FC236}">
                <a16:creationId xmlns:a16="http://schemas.microsoft.com/office/drawing/2014/main" id="{9A0B4C05-4BA9-4C65-8A4A-E520DAAA5C7D}"/>
              </a:ext>
            </a:extLst>
          </p:cNvPr>
          <p:cNvSpPr>
            <a:spLocks noGrp="1"/>
          </p:cNvSpPr>
          <p:nvPr>
            <p:ph idx="1"/>
          </p:nvPr>
        </p:nvSpPr>
        <p:spPr>
          <a:xfrm>
            <a:off x="0" y="885031"/>
            <a:ext cx="6858000" cy="6511013"/>
          </a:xfrm>
          <a:prstGeom prst="rect">
            <a:avLst/>
          </a:prstGeom>
        </p:spPr>
        <p:txBody>
          <a:bodyPr wrap="square">
            <a:spAutoFit/>
          </a:bodyPr>
          <a:lstStyle/>
          <a:p>
            <a:pPr marL="0" indent="0">
              <a:lnSpc>
                <a:spcPct val="100000"/>
              </a:lnSpc>
              <a:buNone/>
            </a:pPr>
            <a:r>
              <a:rPr lang="en-US" sz="1600" b="1" dirty="0">
                <a:solidFill>
                  <a:srgbClr val="000000"/>
                </a:solidFill>
              </a:rPr>
              <a:t>Transportation</a:t>
            </a:r>
            <a:r>
              <a:rPr lang="en-US" sz="2000" b="1" dirty="0">
                <a:solidFill>
                  <a:srgbClr val="000000"/>
                </a:solidFill>
              </a:rPr>
              <a:t> </a:t>
            </a:r>
            <a:r>
              <a:rPr lang="en-US" sz="1600" b="1" dirty="0">
                <a:solidFill>
                  <a:srgbClr val="000000"/>
                </a:solidFill>
              </a:rPr>
              <a:t>Planning  [1201 &amp; 1202]</a:t>
            </a:r>
          </a:p>
          <a:p>
            <a:pPr algn="just">
              <a:lnSpc>
                <a:spcPct val="100000"/>
              </a:lnSpc>
            </a:pPr>
            <a:r>
              <a:rPr lang="en-US" sz="1600" dirty="0">
                <a:solidFill>
                  <a:srgbClr val="000000"/>
                </a:solidFill>
              </a:rPr>
              <a:t>MAP-21 made a number of reforms to the metropolitan and statewide transportation planning processes, including incorporating performance goals, measures, and targets into the process of identifying needed transportation improvements and project selection. The FAST Act includes provisions to support and enhance these reforms. Public involvement remains a hallmark of the planning process.</a:t>
            </a:r>
          </a:p>
          <a:p>
            <a:pPr marL="0" indent="0">
              <a:lnSpc>
                <a:spcPct val="100000"/>
              </a:lnSpc>
              <a:buNone/>
            </a:pPr>
            <a:r>
              <a:rPr lang="en-US" sz="1600" b="1" dirty="0">
                <a:solidFill>
                  <a:srgbClr val="000000"/>
                </a:solidFill>
              </a:rPr>
              <a:t>National Highway Performance Program [1106]</a:t>
            </a:r>
          </a:p>
          <a:p>
            <a:pPr>
              <a:lnSpc>
                <a:spcPct val="100000"/>
              </a:lnSpc>
              <a:spcBef>
                <a:spcPts val="338"/>
              </a:spcBef>
            </a:pPr>
            <a:r>
              <a:rPr lang="en-US" sz="1600" dirty="0">
                <a:solidFill>
                  <a:srgbClr val="000000"/>
                </a:solidFill>
              </a:rPr>
              <a:t>The FAST Act provides an estimated average of $23.3 billion per year for the NHPP, which will </a:t>
            </a:r>
            <a:r>
              <a:rPr lang="en-US" sz="1600" b="1" dirty="0">
                <a:solidFill>
                  <a:srgbClr val="000000"/>
                </a:solidFill>
              </a:rPr>
              <a:t>support</a:t>
            </a:r>
            <a:r>
              <a:rPr lang="en-US" sz="1600" dirty="0">
                <a:solidFill>
                  <a:srgbClr val="000000"/>
                </a:solidFill>
              </a:rPr>
              <a:t> the </a:t>
            </a:r>
            <a:r>
              <a:rPr lang="en-US" sz="1600" b="1" dirty="0">
                <a:solidFill>
                  <a:srgbClr val="000000"/>
                </a:solidFill>
              </a:rPr>
              <a:t>condition</a:t>
            </a:r>
            <a:r>
              <a:rPr lang="en-US" sz="1600" dirty="0">
                <a:solidFill>
                  <a:srgbClr val="000000"/>
                </a:solidFill>
              </a:rPr>
              <a:t> and </a:t>
            </a:r>
            <a:r>
              <a:rPr lang="en-US" sz="1600" b="1" dirty="0">
                <a:solidFill>
                  <a:srgbClr val="000000"/>
                </a:solidFill>
              </a:rPr>
              <a:t>performance</a:t>
            </a:r>
            <a:r>
              <a:rPr lang="en-US" sz="1600" dirty="0">
                <a:solidFill>
                  <a:srgbClr val="000000"/>
                </a:solidFill>
              </a:rPr>
              <a:t> of the National Highway System (NHS)</a:t>
            </a:r>
          </a:p>
          <a:p>
            <a:pPr>
              <a:lnSpc>
                <a:spcPct val="100000"/>
              </a:lnSpc>
              <a:spcBef>
                <a:spcPts val="338"/>
              </a:spcBef>
            </a:pPr>
            <a:r>
              <a:rPr lang="en-US" sz="1600" dirty="0">
                <a:solidFill>
                  <a:srgbClr val="000000"/>
                </a:solidFill>
              </a:rPr>
              <a:t>Enable the construction of new facilities on the NHS</a:t>
            </a:r>
          </a:p>
          <a:p>
            <a:pPr>
              <a:lnSpc>
                <a:spcPct val="100000"/>
              </a:lnSpc>
              <a:spcBef>
                <a:spcPts val="338"/>
              </a:spcBef>
            </a:pPr>
            <a:r>
              <a:rPr lang="en-US" sz="1600" dirty="0">
                <a:solidFill>
                  <a:srgbClr val="000000"/>
                </a:solidFill>
              </a:rPr>
              <a:t>E</a:t>
            </a:r>
            <a:r>
              <a:rPr lang="en-US" sz="1600" b="1" dirty="0">
                <a:solidFill>
                  <a:srgbClr val="000000"/>
                </a:solidFill>
              </a:rPr>
              <a:t>nsure </a:t>
            </a:r>
            <a:r>
              <a:rPr lang="en-US" sz="1600" dirty="0">
                <a:solidFill>
                  <a:srgbClr val="000000"/>
                </a:solidFill>
              </a:rPr>
              <a:t>that investments of Federal-aid funds in highway construction are directed to support progress toward achieving performance targets established in a State’s </a:t>
            </a:r>
            <a:r>
              <a:rPr lang="en-US" sz="1600" b="1" u="sng" dirty="0">
                <a:solidFill>
                  <a:srgbClr val="000000"/>
                </a:solidFill>
              </a:rPr>
              <a:t>asset management plan </a:t>
            </a:r>
            <a:r>
              <a:rPr lang="en-US" sz="1600" dirty="0">
                <a:solidFill>
                  <a:srgbClr val="000000"/>
                </a:solidFill>
              </a:rPr>
              <a:t>for the NHS.</a:t>
            </a:r>
          </a:p>
          <a:p>
            <a:pPr lvl="1">
              <a:lnSpc>
                <a:spcPct val="100000"/>
              </a:lnSpc>
            </a:pPr>
            <a:r>
              <a:rPr lang="en-US" sz="1600" dirty="0">
                <a:solidFill>
                  <a:srgbClr val="000000"/>
                </a:solidFill>
              </a:rPr>
              <a:t>The FAST Act also makes the following changes to NHPP eligibilities:</a:t>
            </a:r>
          </a:p>
          <a:p>
            <a:pPr lvl="2">
              <a:lnSpc>
                <a:spcPct val="100000"/>
              </a:lnSpc>
            </a:pPr>
            <a:r>
              <a:rPr lang="en-US" sz="1400" dirty="0">
                <a:solidFill>
                  <a:srgbClr val="000000"/>
                </a:solidFill>
              </a:rPr>
              <a:t>It allows States to use NHPP funds for reconstruction, resurfacing, restoration, rehabilitation, or preservation of a non-NHS bridge if the bridge is on a Federal-aid highway.</a:t>
            </a:r>
          </a:p>
          <a:p>
            <a:pPr lvl="2">
              <a:lnSpc>
                <a:spcPct val="100000"/>
              </a:lnSpc>
            </a:pPr>
            <a:r>
              <a:rPr lang="en-US" sz="1400" dirty="0">
                <a:solidFill>
                  <a:srgbClr val="000000"/>
                </a:solidFill>
              </a:rPr>
              <a:t>At a State’s request, the Secretary now may use a State’s NHPP apportionment to pay the subsidy and administrative costs for TIFIA credit assistance for an eligible project.</a:t>
            </a:r>
          </a:p>
          <a:p>
            <a:pPr lvl="2">
              <a:lnSpc>
                <a:spcPct val="100000"/>
              </a:lnSpc>
            </a:pPr>
            <a:r>
              <a:rPr lang="en-US" sz="1400" dirty="0">
                <a:solidFill>
                  <a:srgbClr val="000000"/>
                </a:solidFill>
              </a:rPr>
              <a:t>It provides specific NHPP eligibility for vehicle-to-infrastructure (V2I) communication equipment.</a:t>
            </a:r>
          </a:p>
          <a:p>
            <a:pPr algn="just"/>
            <a:endParaRPr lang="en-US" sz="1600" dirty="0"/>
          </a:p>
        </p:txBody>
      </p:sp>
    </p:spTree>
    <p:extLst>
      <p:ext uri="{BB962C8B-B14F-4D97-AF65-F5344CB8AC3E}">
        <p14:creationId xmlns:p14="http://schemas.microsoft.com/office/powerpoint/2010/main" val="4217641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7802-8A0C-4E0A-9236-AAF067E19781}"/>
              </a:ext>
            </a:extLst>
          </p:cNvPr>
          <p:cNvSpPr>
            <a:spLocks noGrp="1"/>
          </p:cNvSpPr>
          <p:nvPr>
            <p:ph type="title"/>
          </p:nvPr>
        </p:nvSpPr>
        <p:spPr>
          <a:xfrm>
            <a:off x="-39291" y="0"/>
            <a:ext cx="5915025" cy="745629"/>
          </a:xfrm>
        </p:spPr>
        <p:txBody>
          <a:bodyPr/>
          <a:lstStyle/>
          <a:p>
            <a:r>
              <a:rPr lang="en-US" dirty="0"/>
              <a:t>Test Bed for Calibrators</a:t>
            </a:r>
          </a:p>
        </p:txBody>
      </p:sp>
      <p:pic>
        <p:nvPicPr>
          <p:cNvPr id="4" name="Content Placeholder 3">
            <a:extLst>
              <a:ext uri="{FF2B5EF4-FFF2-40B4-BE49-F238E27FC236}">
                <a16:creationId xmlns:a16="http://schemas.microsoft.com/office/drawing/2014/main" id="{9A729ECA-EABA-4940-B877-B3090DDBD7DD}"/>
              </a:ext>
            </a:extLst>
          </p:cNvPr>
          <p:cNvPicPr>
            <a:picLocks noGrp="1" noChangeAspect="1"/>
          </p:cNvPicPr>
          <p:nvPr>
            <p:ph idx="1"/>
          </p:nvPr>
        </p:nvPicPr>
        <p:blipFill>
          <a:blip r:embed="rId2"/>
          <a:stretch>
            <a:fillRect/>
          </a:stretch>
        </p:blipFill>
        <p:spPr>
          <a:xfrm>
            <a:off x="1737627" y="3297734"/>
            <a:ext cx="3382746" cy="2447627"/>
          </a:xfrm>
          <a:prstGeom prst="rect">
            <a:avLst/>
          </a:prstGeom>
        </p:spPr>
      </p:pic>
      <p:pic>
        <p:nvPicPr>
          <p:cNvPr id="5" name="Picture 4">
            <a:extLst>
              <a:ext uri="{FF2B5EF4-FFF2-40B4-BE49-F238E27FC236}">
                <a16:creationId xmlns:a16="http://schemas.microsoft.com/office/drawing/2014/main" id="{82F85A08-0A51-4F60-B67B-3DC4E2CA4D40}"/>
              </a:ext>
            </a:extLst>
          </p:cNvPr>
          <p:cNvPicPr>
            <a:picLocks noChangeAspect="1"/>
          </p:cNvPicPr>
          <p:nvPr/>
        </p:nvPicPr>
        <p:blipFill>
          <a:blip r:embed="rId3"/>
          <a:stretch>
            <a:fillRect/>
          </a:stretch>
        </p:blipFill>
        <p:spPr>
          <a:xfrm>
            <a:off x="248332" y="3707606"/>
            <a:ext cx="3037793" cy="2301627"/>
          </a:xfrm>
          <a:prstGeom prst="rect">
            <a:avLst/>
          </a:prstGeom>
          <a:ln w="76200">
            <a:solidFill>
              <a:srgbClr val="0070C0"/>
            </a:solidFill>
          </a:ln>
        </p:spPr>
      </p:pic>
      <p:cxnSp>
        <p:nvCxnSpPr>
          <p:cNvPr id="7" name="Straight Arrow Connector 6">
            <a:extLst>
              <a:ext uri="{FF2B5EF4-FFF2-40B4-BE49-F238E27FC236}">
                <a16:creationId xmlns:a16="http://schemas.microsoft.com/office/drawing/2014/main" id="{8A278EFD-262A-442D-B1A2-2B5FC787278D}"/>
              </a:ext>
            </a:extLst>
          </p:cNvPr>
          <p:cNvCxnSpPr>
            <a:cxnSpLocks/>
          </p:cNvCxnSpPr>
          <p:nvPr/>
        </p:nvCxnSpPr>
        <p:spPr>
          <a:xfrm>
            <a:off x="2114550" y="4957762"/>
            <a:ext cx="1607344" cy="13001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88D981F-FE2D-4BFD-8FAD-D9E16861410B}"/>
              </a:ext>
            </a:extLst>
          </p:cNvPr>
          <p:cNvSpPr/>
          <p:nvPr/>
        </p:nvSpPr>
        <p:spPr>
          <a:xfrm>
            <a:off x="3721894" y="6257926"/>
            <a:ext cx="350044" cy="2102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2" name="AutoShape 2" descr="Image result for github">
            <a:extLst>
              <a:ext uri="{FF2B5EF4-FFF2-40B4-BE49-F238E27FC236}">
                <a16:creationId xmlns:a16="http://schemas.microsoft.com/office/drawing/2014/main" id="{0EEBB10B-3AAC-4C20-9648-5065925F5EBB}"/>
              </a:ext>
            </a:extLst>
          </p:cNvPr>
          <p:cNvSpPr>
            <a:spLocks noChangeAspect="1" noChangeArrowheads="1"/>
          </p:cNvSpPr>
          <p:nvPr/>
        </p:nvSpPr>
        <p:spPr bwMode="auto">
          <a:xfrm>
            <a:off x="3343275" y="4486275"/>
            <a:ext cx="171450" cy="171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514350">
              <a:defRPr/>
            </a:pPr>
            <a:endParaRPr lang="en-US" sz="1013">
              <a:solidFill>
                <a:prstClr val="black"/>
              </a:solidFill>
              <a:latin typeface="Calibri" panose="020F0502020204030204"/>
            </a:endParaRPr>
          </a:p>
        </p:txBody>
      </p:sp>
      <p:pic>
        <p:nvPicPr>
          <p:cNvPr id="13" name="Picture 12">
            <a:hlinkClick r:id="rId4"/>
            <a:extLst>
              <a:ext uri="{FF2B5EF4-FFF2-40B4-BE49-F238E27FC236}">
                <a16:creationId xmlns:a16="http://schemas.microsoft.com/office/drawing/2014/main" id="{0BBE75CD-8161-43AA-A559-F1852F1D82F0}"/>
              </a:ext>
            </a:extLst>
          </p:cNvPr>
          <p:cNvPicPr>
            <a:picLocks noChangeAspect="1"/>
          </p:cNvPicPr>
          <p:nvPr/>
        </p:nvPicPr>
        <p:blipFill>
          <a:blip r:embed="rId5"/>
          <a:stretch>
            <a:fillRect/>
          </a:stretch>
        </p:blipFill>
        <p:spPr>
          <a:xfrm>
            <a:off x="4580767" y="2768070"/>
            <a:ext cx="2089547" cy="691158"/>
          </a:xfrm>
          <a:prstGeom prst="rect">
            <a:avLst/>
          </a:prstGeom>
        </p:spPr>
      </p:pic>
    </p:spTree>
    <p:extLst>
      <p:ext uri="{BB962C8B-B14F-4D97-AF65-F5344CB8AC3E}">
        <p14:creationId xmlns:p14="http://schemas.microsoft.com/office/powerpoint/2010/main" val="25398970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AE501E9-2629-4256-AC81-474CAED62FBC}"/>
              </a:ext>
            </a:extLst>
          </p:cNvPr>
          <p:cNvSpPr>
            <a:spLocks noGrp="1"/>
          </p:cNvSpPr>
          <p:nvPr>
            <p:ph type="title"/>
          </p:nvPr>
        </p:nvSpPr>
        <p:spPr>
          <a:xfrm>
            <a:off x="36099" y="3810017"/>
            <a:ext cx="1548199" cy="1523967"/>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51435" tIns="25718" rIns="51435" bIns="25718" rtlCol="0" anchor="ctr">
            <a:normAutofit/>
          </a:bodyPr>
          <a:lstStyle/>
          <a:p>
            <a:pPr algn="ctr"/>
            <a:r>
              <a:rPr lang="en-US" sz="1463" dirty="0">
                <a:cs typeface="+mj-cs"/>
              </a:rPr>
              <a:t>Validation</a:t>
            </a:r>
          </a:p>
        </p:txBody>
      </p:sp>
      <p:pic>
        <p:nvPicPr>
          <p:cNvPr id="24" name="Content Placeholder 23">
            <a:extLst>
              <a:ext uri="{FF2B5EF4-FFF2-40B4-BE49-F238E27FC236}">
                <a16:creationId xmlns:a16="http://schemas.microsoft.com/office/drawing/2014/main" id="{CAAE46C5-4F1F-4F8C-8B2D-3733CAA07212}"/>
              </a:ext>
            </a:extLst>
          </p:cNvPr>
          <p:cNvPicPr>
            <a:picLocks noGrp="1" noChangeAspect="1"/>
          </p:cNvPicPr>
          <p:nvPr>
            <p:ph idx="1"/>
          </p:nvPr>
        </p:nvPicPr>
        <p:blipFill>
          <a:blip r:embed="rId2"/>
          <a:stretch>
            <a:fillRect/>
          </a:stretch>
        </p:blipFill>
        <p:spPr>
          <a:xfrm>
            <a:off x="1280929" y="2986088"/>
            <a:ext cx="5496743" cy="3131642"/>
          </a:xfrm>
          <a:prstGeom prst="rect">
            <a:avLst/>
          </a:prstGeom>
          <a:solidFill>
            <a:srgbClr val="FFFFFF">
              <a:alpha val="67059"/>
            </a:srgbClr>
          </a:solidFill>
        </p:spPr>
      </p:pic>
    </p:spTree>
    <p:extLst>
      <p:ext uri="{BB962C8B-B14F-4D97-AF65-F5344CB8AC3E}">
        <p14:creationId xmlns:p14="http://schemas.microsoft.com/office/powerpoint/2010/main" val="1287846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0748-3E99-4F30-9C42-F057489F3CB0}"/>
              </a:ext>
            </a:extLst>
          </p:cNvPr>
          <p:cNvSpPr>
            <a:spLocks noGrp="1"/>
          </p:cNvSpPr>
          <p:nvPr>
            <p:ph type="title"/>
          </p:nvPr>
        </p:nvSpPr>
        <p:spPr/>
        <p:txBody>
          <a:bodyPr/>
          <a:lstStyle/>
          <a:p>
            <a:r>
              <a:rPr lang="en-US" dirty="0"/>
              <a:t>Calibrator Parameters – Parametric Study</a:t>
            </a:r>
          </a:p>
        </p:txBody>
      </p:sp>
      <p:pic>
        <p:nvPicPr>
          <p:cNvPr id="8" name="Picture 7">
            <a:extLst>
              <a:ext uri="{FF2B5EF4-FFF2-40B4-BE49-F238E27FC236}">
                <a16:creationId xmlns:a16="http://schemas.microsoft.com/office/drawing/2014/main" id="{8B40FA16-EB1B-4D8D-BE64-A5FFE8D677FD}"/>
              </a:ext>
            </a:extLst>
          </p:cNvPr>
          <p:cNvPicPr>
            <a:picLocks noChangeAspect="1"/>
          </p:cNvPicPr>
          <p:nvPr/>
        </p:nvPicPr>
        <p:blipFill>
          <a:blip r:embed="rId3"/>
          <a:stretch>
            <a:fillRect/>
          </a:stretch>
        </p:blipFill>
        <p:spPr>
          <a:xfrm rot="5400000">
            <a:off x="-758096" y="2623907"/>
            <a:ext cx="8374191" cy="4680857"/>
          </a:xfrm>
          <a:prstGeom prst="rect">
            <a:avLst/>
          </a:prstGeom>
        </p:spPr>
      </p:pic>
    </p:spTree>
    <p:extLst>
      <p:ext uri="{BB962C8B-B14F-4D97-AF65-F5344CB8AC3E}">
        <p14:creationId xmlns:p14="http://schemas.microsoft.com/office/powerpoint/2010/main" val="146339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596A64B-6BF7-4EF4-86FA-CD3FE0ED806A}"/>
              </a:ext>
            </a:extLst>
          </p:cNvPr>
          <p:cNvPicPr>
            <a:picLocks noGrp="1" noChangeAspect="1"/>
          </p:cNvPicPr>
          <p:nvPr>
            <p:ph idx="1"/>
          </p:nvPr>
        </p:nvPicPr>
        <p:blipFill rotWithShape="1">
          <a:blip r:embed="rId2"/>
          <a:srcRect l="6876"/>
          <a:stretch/>
        </p:blipFill>
        <p:spPr>
          <a:xfrm rot="5400000">
            <a:off x="0" y="2661940"/>
            <a:ext cx="6816834" cy="3374529"/>
          </a:xfrm>
          <a:prstGeom prst="rect">
            <a:avLst/>
          </a:prstGeom>
        </p:spPr>
      </p:pic>
      <p:sp>
        <p:nvSpPr>
          <p:cNvPr id="2" name="Title 1">
            <a:extLst>
              <a:ext uri="{FF2B5EF4-FFF2-40B4-BE49-F238E27FC236}">
                <a16:creationId xmlns:a16="http://schemas.microsoft.com/office/drawing/2014/main" id="{5AFF17C0-F978-4624-81E6-DCF03BD1E054}"/>
              </a:ext>
            </a:extLst>
          </p:cNvPr>
          <p:cNvSpPr>
            <a:spLocks noGrp="1"/>
          </p:cNvSpPr>
          <p:nvPr>
            <p:ph type="title"/>
          </p:nvPr>
        </p:nvSpPr>
        <p:spPr>
          <a:xfrm rot="5400000">
            <a:off x="657225" y="2786062"/>
            <a:ext cx="2328863" cy="158056"/>
          </a:xfrm>
        </p:spPr>
        <p:txBody>
          <a:bodyPr>
            <a:normAutofit fontScale="90000"/>
          </a:bodyPr>
          <a:lstStyle/>
          <a:p>
            <a:pPr algn="ctr"/>
            <a:r>
              <a:rPr lang="en-US" sz="900" b="1" dirty="0">
                <a:solidFill>
                  <a:schemeClr val="tx1"/>
                </a:solidFill>
              </a:rPr>
              <a:t>Percent Error – Aspired Flow v Simulated Flow</a:t>
            </a:r>
          </a:p>
        </p:txBody>
      </p:sp>
    </p:spTree>
    <p:extLst>
      <p:ext uri="{BB962C8B-B14F-4D97-AF65-F5344CB8AC3E}">
        <p14:creationId xmlns:p14="http://schemas.microsoft.com/office/powerpoint/2010/main" val="846489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90F8-AA66-4EA0-B17C-FDF3BB1EE346}"/>
              </a:ext>
            </a:extLst>
          </p:cNvPr>
          <p:cNvSpPr>
            <a:spLocks noGrp="1"/>
          </p:cNvSpPr>
          <p:nvPr>
            <p:ph type="title"/>
          </p:nvPr>
        </p:nvSpPr>
        <p:spPr>
          <a:xfrm>
            <a:off x="0" y="393474"/>
            <a:ext cx="6858000" cy="296787"/>
          </a:xfrm>
        </p:spPr>
        <p:txBody>
          <a:bodyPr>
            <a:noAutofit/>
          </a:bodyPr>
          <a:lstStyle/>
          <a:p>
            <a:r>
              <a:rPr lang="en-US" sz="2000" dirty="0">
                <a:solidFill>
                  <a:schemeClr val="bg1"/>
                </a:solidFill>
              </a:rPr>
              <a:t>Modeling Traffic along West Belmont Avenue – Philadelphia, PA</a:t>
            </a:r>
            <a:endParaRPr lang="en-US" sz="2400" dirty="0">
              <a:solidFill>
                <a:schemeClr val="bg1"/>
              </a:solidFill>
            </a:endParaRPr>
          </a:p>
        </p:txBody>
      </p:sp>
      <p:pic>
        <p:nvPicPr>
          <p:cNvPr id="3" name="Online Media 2">
            <a:hlinkClick r:id="" action="ppaction://media"/>
            <a:extLst>
              <a:ext uri="{FF2B5EF4-FFF2-40B4-BE49-F238E27FC236}">
                <a16:creationId xmlns:a16="http://schemas.microsoft.com/office/drawing/2014/main" id="{91CA8D21-6715-4293-9D78-54782F861EA0}"/>
              </a:ext>
            </a:extLst>
          </p:cNvPr>
          <p:cNvPicPr>
            <a:picLocks noRot="1" noChangeAspect="1"/>
          </p:cNvPicPr>
          <p:nvPr>
            <a:videoFile r:link="rId1"/>
          </p:nvPr>
        </p:nvPicPr>
        <p:blipFill>
          <a:blip r:embed="rId3"/>
          <a:stretch>
            <a:fillRect/>
          </a:stretch>
        </p:blipFill>
        <p:spPr>
          <a:xfrm>
            <a:off x="1108710" y="1091565"/>
            <a:ext cx="4640580" cy="3480435"/>
          </a:xfrm>
          <a:prstGeom prst="rect">
            <a:avLst/>
          </a:prstGeom>
        </p:spPr>
      </p:pic>
      <p:sp>
        <p:nvSpPr>
          <p:cNvPr id="5" name="TextBox 4">
            <a:extLst>
              <a:ext uri="{FF2B5EF4-FFF2-40B4-BE49-F238E27FC236}">
                <a16:creationId xmlns:a16="http://schemas.microsoft.com/office/drawing/2014/main" id="{18B65C8D-36AD-4814-B00F-0267C9DB5D9B}"/>
              </a:ext>
            </a:extLst>
          </p:cNvPr>
          <p:cNvSpPr txBox="1"/>
          <p:nvPr/>
        </p:nvSpPr>
        <p:spPr>
          <a:xfrm>
            <a:off x="2565218" y="4275213"/>
            <a:ext cx="1434465" cy="296787"/>
          </a:xfrm>
          <a:prstGeom prst="rect">
            <a:avLst/>
          </a:prstGeom>
          <a:noFill/>
        </p:spPr>
        <p:txBody>
          <a:bodyPr wrap="square" lIns="25718" tIns="0" rIns="0" bIns="0" rtlCol="0">
            <a:noAutofit/>
          </a:bodyPr>
          <a:lstStyle/>
          <a:p>
            <a:pPr algn="ctr"/>
            <a:r>
              <a:rPr lang="en-US" sz="1575" b="1" dirty="0">
                <a:solidFill>
                  <a:schemeClr val="bg1"/>
                </a:solidFill>
                <a:cs typeface="Times New Roman" panose="02020603050405020304" pitchFamily="18" charset="0"/>
                <a:hlinkClick r:id="rId4"/>
              </a:rPr>
              <a:t>Link to video</a:t>
            </a:r>
            <a:endParaRPr lang="en-US" sz="1575" b="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4242426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cTn>
                <p:tgtEl>
                  <p:spTgt spid="3"/>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27730-E950-4F03-87D4-A62E85BD93C2}"/>
              </a:ext>
            </a:extLst>
          </p:cNvPr>
          <p:cNvSpPr>
            <a:spLocks noGrp="1"/>
          </p:cNvSpPr>
          <p:nvPr>
            <p:ph type="title"/>
          </p:nvPr>
        </p:nvSpPr>
        <p:spPr/>
        <p:txBody>
          <a:bodyPr/>
          <a:lstStyle/>
          <a:p>
            <a:r>
              <a:rPr lang="en-US" dirty="0"/>
              <a:t>Owner Agent – </a:t>
            </a:r>
            <a:r>
              <a:rPr lang="en-US" dirty="0" err="1"/>
              <a:t>Root_Page</a:t>
            </a:r>
            <a:endParaRPr lang="en-US" dirty="0"/>
          </a:p>
        </p:txBody>
      </p:sp>
      <p:sp>
        <p:nvSpPr>
          <p:cNvPr id="3" name="TextBox 2">
            <a:extLst>
              <a:ext uri="{FF2B5EF4-FFF2-40B4-BE49-F238E27FC236}">
                <a16:creationId xmlns:a16="http://schemas.microsoft.com/office/drawing/2014/main" id="{4DBEB3C5-ED56-4C96-9CC9-22D3C7287AC3}"/>
              </a:ext>
            </a:extLst>
          </p:cNvPr>
          <p:cNvSpPr txBox="1"/>
          <p:nvPr/>
        </p:nvSpPr>
        <p:spPr>
          <a:xfrm>
            <a:off x="154546" y="1236372"/>
            <a:ext cx="6439437" cy="6761408"/>
          </a:xfrm>
          <a:prstGeom prst="rect">
            <a:avLst/>
          </a:prstGeom>
          <a:noFill/>
        </p:spPr>
        <p:txBody>
          <a:bodyPr wrap="square" lIns="45720" tIns="0" rIns="0" bIns="0" rtlCol="0">
            <a:noAutofit/>
          </a:bodyPr>
          <a:lstStyle/>
          <a:p>
            <a:r>
              <a:rPr lang="en-US" sz="1600" dirty="0">
                <a:cs typeface="Times New Roman" panose="02020603050405020304" pitchFamily="18" charset="0"/>
              </a:rPr>
              <a:t>Link to Transportation Asset Management </a:t>
            </a:r>
            <a:r>
              <a:rPr lang="en-US" sz="1600" dirty="0" err="1">
                <a:cs typeface="Times New Roman" panose="02020603050405020304" pitchFamily="18" charset="0"/>
              </a:rPr>
              <a:t>Sub_Tree</a:t>
            </a:r>
            <a:r>
              <a:rPr lang="en-US" sz="1600" dirty="0">
                <a:cs typeface="Times New Roman" panose="02020603050405020304" pitchFamily="18" charset="0"/>
              </a:rPr>
              <a:t> _ Content</a:t>
            </a:r>
          </a:p>
        </p:txBody>
      </p:sp>
    </p:spTree>
    <p:extLst>
      <p:ext uri="{BB962C8B-B14F-4D97-AF65-F5344CB8AC3E}">
        <p14:creationId xmlns:p14="http://schemas.microsoft.com/office/powerpoint/2010/main" val="3830664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7C4783-302B-4393-8D75-B13F5E9F213D}"/>
              </a:ext>
            </a:extLst>
          </p:cNvPr>
          <p:cNvSpPr/>
          <p:nvPr/>
        </p:nvSpPr>
        <p:spPr>
          <a:xfrm>
            <a:off x="0" y="2997149"/>
            <a:ext cx="6740377" cy="1728422"/>
          </a:xfrm>
          <a:prstGeom prst="rect">
            <a:avLst/>
          </a:prstGeom>
        </p:spPr>
        <p:txBody>
          <a:bodyPr wrap="square">
            <a:spAutoFit/>
          </a:bodyPr>
          <a:lstStyle/>
          <a:p>
            <a:pPr indent="-126802" algn="just" defTabSz="514350">
              <a:lnSpc>
                <a:spcPct val="90000"/>
              </a:lnSpc>
              <a:defRPr/>
            </a:pPr>
            <a:r>
              <a:rPr lang="en-US" sz="1013" b="1" u="sng" dirty="0">
                <a:solidFill>
                  <a:prstClr val="black"/>
                </a:solidFill>
                <a:latin typeface="Calibri" panose="020F0502020204030204"/>
              </a:rPr>
              <a:t>Rules of behavior </a:t>
            </a:r>
            <a:r>
              <a:rPr lang="en-US" sz="900" dirty="0">
                <a:solidFill>
                  <a:prstClr val="black"/>
                </a:solidFill>
                <a:latin typeface="Calibri" panose="020F0502020204030204"/>
              </a:rPr>
              <a:t>are </a:t>
            </a:r>
            <a:r>
              <a:rPr lang="en-US" sz="900" dirty="0">
                <a:solidFill>
                  <a:srgbClr val="70AD47">
                    <a:lumMod val="75000"/>
                  </a:srgbClr>
                </a:solidFill>
                <a:latin typeface="Calibri" panose="020F0502020204030204"/>
              </a:rPr>
              <a:t>Statistical and Probabilistic, </a:t>
            </a:r>
            <a:r>
              <a:rPr lang="en-US" sz="900" dirty="0">
                <a:solidFill>
                  <a:srgbClr val="FF0000"/>
                </a:solidFill>
                <a:latin typeface="Calibri" panose="020F0502020204030204"/>
              </a:rPr>
              <a:t>but Simulated Emergent Behavior is Non-Deterministic</a:t>
            </a:r>
            <a:endParaRPr lang="en-US" sz="900" dirty="0">
              <a:solidFill>
                <a:prstClr val="black"/>
              </a:solidFill>
              <a:latin typeface="Calibri" panose="020F0502020204030204"/>
            </a:endParaRPr>
          </a:p>
          <a:p>
            <a:pPr marL="160734" indent="-95548" algn="just" defTabSz="514350">
              <a:lnSpc>
                <a:spcPct val="90000"/>
              </a:lnSpc>
              <a:buFont typeface="Arial" panose="020B0604020202020204" pitchFamily="34" charset="0"/>
              <a:buChar char="•"/>
              <a:defRPr/>
            </a:pPr>
            <a:r>
              <a:rPr lang="en-US" sz="900" dirty="0">
                <a:solidFill>
                  <a:prstClr val="black"/>
                </a:solidFill>
                <a:latin typeface="Calibri" panose="020F0502020204030204"/>
              </a:rPr>
              <a:t>Non-linear programing – Schedule Optimizer </a:t>
            </a:r>
          </a:p>
          <a:p>
            <a:pPr marL="227707" lvl="1" indent="-67866" algn="just" defTabSz="514350">
              <a:lnSpc>
                <a:spcPct val="90000"/>
              </a:lnSpc>
              <a:buFont typeface="Arial" panose="020B0604020202020204" pitchFamily="34" charset="0"/>
              <a:buChar char="•"/>
              <a:tabLst>
                <a:tab pos="484882" algn="l"/>
              </a:tabLst>
              <a:defRPr/>
            </a:pPr>
            <a:r>
              <a:rPr lang="en-US" sz="900" dirty="0">
                <a:solidFill>
                  <a:prstClr val="black"/>
                </a:solidFill>
                <a:latin typeface="Calibri" panose="020F0502020204030204"/>
              </a:rPr>
              <a:t>Objective function variation: short term cost minimization, overall network performance maximization, LCC minimization, Holistic Livability maximization </a:t>
            </a:r>
          </a:p>
          <a:p>
            <a:pPr marL="227707" lvl="1" indent="-67866" algn="just" defTabSz="514350">
              <a:lnSpc>
                <a:spcPct val="90000"/>
              </a:lnSpc>
              <a:buFont typeface="Arial" panose="020B0604020202020204" pitchFamily="34" charset="0"/>
              <a:buChar char="•"/>
              <a:tabLst>
                <a:tab pos="484882" algn="l"/>
              </a:tabLst>
              <a:defRPr/>
            </a:pPr>
            <a:r>
              <a:rPr lang="en-US" sz="900" dirty="0">
                <a:solidFill>
                  <a:prstClr val="black"/>
                </a:solidFill>
                <a:latin typeface="Calibri" panose="020F0502020204030204"/>
              </a:rPr>
              <a:t>Subject to:</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Budget – next year’s budget (</a:t>
            </a:r>
            <a:r>
              <a:rPr lang="en-US" sz="900" dirty="0">
                <a:solidFill>
                  <a:srgbClr val="70AD47">
                    <a:lumMod val="75000"/>
                  </a:srgbClr>
                </a:solidFill>
                <a:latin typeface="Calibri" panose="020F0502020204030204"/>
              </a:rPr>
              <a:t>Probabilistic</a:t>
            </a:r>
            <a:r>
              <a:rPr lang="en-US" sz="900" dirty="0">
                <a:solidFill>
                  <a:prstClr val="black"/>
                </a:solidFill>
                <a:latin typeface="Calibri" panose="020F0502020204030204"/>
              </a:rPr>
              <a:t>) – soft constraint</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Number of overlapping activities – (</a:t>
            </a:r>
            <a:r>
              <a:rPr lang="en-US" sz="900" dirty="0">
                <a:solidFill>
                  <a:srgbClr val="75995D"/>
                </a:solidFill>
                <a:latin typeface="Calibri" panose="020F0502020204030204"/>
              </a:rPr>
              <a:t>Deterministic</a:t>
            </a:r>
            <a:r>
              <a:rPr lang="en-US" sz="900" dirty="0">
                <a:solidFill>
                  <a:prstClr val="black"/>
                </a:solidFill>
                <a:latin typeface="Calibri" panose="020F0502020204030204"/>
              </a:rPr>
              <a:t>) – hard constraint – Availability: Labor Force, Equipment, Material In-Stock, Completion time of activity (Probabilistic) </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Available activities - (</a:t>
            </a:r>
            <a:r>
              <a:rPr lang="en-US" sz="900" dirty="0">
                <a:solidFill>
                  <a:srgbClr val="70AD47">
                    <a:lumMod val="75000"/>
                  </a:srgbClr>
                </a:solidFill>
                <a:latin typeface="Calibri" panose="020F0502020204030204"/>
              </a:rPr>
              <a:t>Deterministic</a:t>
            </a:r>
            <a:r>
              <a:rPr lang="en-US" sz="900" dirty="0">
                <a:solidFill>
                  <a:prstClr val="black"/>
                </a:solidFill>
                <a:latin typeface="Calibri" panose="020F0502020204030204"/>
              </a:rPr>
              <a:t>) – Work force capabilities</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Effectiveness of activity – (</a:t>
            </a:r>
            <a:r>
              <a:rPr lang="en-US" sz="900" dirty="0">
                <a:solidFill>
                  <a:srgbClr val="70AD47">
                    <a:lumMod val="75000"/>
                  </a:srgbClr>
                </a:solidFill>
                <a:latin typeface="Calibri" panose="020F0502020204030204"/>
              </a:rPr>
              <a:t>Probabilistic</a:t>
            </a:r>
            <a:r>
              <a:rPr lang="en-US" sz="900" dirty="0">
                <a:solidFill>
                  <a:prstClr val="black"/>
                </a:solidFill>
                <a:latin typeface="Calibri" panose="020F0502020204030204"/>
              </a:rPr>
              <a:t>) – Variation in condition increase base on quality control practices</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Cost of project – (</a:t>
            </a:r>
            <a:r>
              <a:rPr lang="en-US" sz="900" dirty="0">
                <a:solidFill>
                  <a:srgbClr val="70AD47">
                    <a:lumMod val="75000"/>
                  </a:srgbClr>
                </a:solidFill>
                <a:latin typeface="Calibri" panose="020F0502020204030204"/>
              </a:rPr>
              <a:t>Heuristics and Probabilistic</a:t>
            </a:r>
            <a:r>
              <a:rPr lang="en-US" sz="900" dirty="0">
                <a:solidFill>
                  <a:prstClr val="black"/>
                </a:solidFill>
                <a:latin typeface="Calibri" panose="020F0502020204030204"/>
              </a:rPr>
              <a:t>) -  variations in material cost based on seasonal adjustments and market fluctuation </a:t>
            </a:r>
          </a:p>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Scope of activities – (</a:t>
            </a:r>
            <a:r>
              <a:rPr lang="en-US" sz="900" dirty="0">
                <a:solidFill>
                  <a:srgbClr val="70AD47">
                    <a:lumMod val="75000"/>
                  </a:srgbClr>
                </a:solidFill>
                <a:latin typeface="Calibri" panose="020F0502020204030204"/>
              </a:rPr>
              <a:t>Deterministic</a:t>
            </a:r>
            <a:r>
              <a:rPr lang="en-US" sz="900" dirty="0">
                <a:solidFill>
                  <a:prstClr val="black"/>
                </a:solidFill>
                <a:latin typeface="Calibri" panose="020F0502020204030204"/>
              </a:rPr>
              <a:t>) – soft constraint – Policy driven – example: PWD can not contribute funds to any project that’s scope is outside of their jurisdiction, due to their bonding arrangement. </a:t>
            </a:r>
          </a:p>
        </p:txBody>
      </p:sp>
      <p:sp>
        <p:nvSpPr>
          <p:cNvPr id="14" name="Title 1">
            <a:extLst>
              <a:ext uri="{FF2B5EF4-FFF2-40B4-BE49-F238E27FC236}">
                <a16:creationId xmlns:a16="http://schemas.microsoft.com/office/drawing/2014/main" id="{E00EA1A3-424F-4F8E-9EB8-91DDA60FC73F}"/>
              </a:ext>
            </a:extLst>
          </p:cNvPr>
          <p:cNvSpPr>
            <a:spLocks noGrp="1"/>
          </p:cNvSpPr>
          <p:nvPr>
            <p:ph type="title"/>
          </p:nvPr>
        </p:nvSpPr>
        <p:spPr/>
        <p:txBody>
          <a:bodyPr>
            <a:normAutofit/>
          </a:bodyPr>
          <a:lstStyle/>
          <a:p>
            <a:r>
              <a:rPr lang="en-US" dirty="0"/>
              <a:t>Owner Agent – Tentative Rules of Behavior – Detailed</a:t>
            </a:r>
          </a:p>
        </p:txBody>
      </p:sp>
      <p:pic>
        <p:nvPicPr>
          <p:cNvPr id="2" name="Picture 1">
            <a:extLst>
              <a:ext uri="{FF2B5EF4-FFF2-40B4-BE49-F238E27FC236}">
                <a16:creationId xmlns:a16="http://schemas.microsoft.com/office/drawing/2014/main" id="{B5249BCE-5BEE-472A-8C9A-3B51EB31EA90}"/>
              </a:ext>
            </a:extLst>
          </p:cNvPr>
          <p:cNvPicPr>
            <a:picLocks noChangeAspect="1"/>
          </p:cNvPicPr>
          <p:nvPr/>
        </p:nvPicPr>
        <p:blipFill>
          <a:blip r:embed="rId2"/>
          <a:stretch>
            <a:fillRect/>
          </a:stretch>
        </p:blipFill>
        <p:spPr>
          <a:xfrm>
            <a:off x="5021184" y="4526189"/>
            <a:ext cx="1778005" cy="1974624"/>
          </a:xfrm>
          <a:prstGeom prst="rect">
            <a:avLst/>
          </a:prstGeom>
        </p:spPr>
      </p:pic>
      <p:sp>
        <p:nvSpPr>
          <p:cNvPr id="3" name="Rectangle 2">
            <a:extLst>
              <a:ext uri="{FF2B5EF4-FFF2-40B4-BE49-F238E27FC236}">
                <a16:creationId xmlns:a16="http://schemas.microsoft.com/office/drawing/2014/main" id="{33A414F2-BB48-4975-A3A9-0AF8056E2C32}"/>
              </a:ext>
            </a:extLst>
          </p:cNvPr>
          <p:cNvSpPr/>
          <p:nvPr/>
        </p:nvSpPr>
        <p:spPr>
          <a:xfrm>
            <a:off x="0" y="4626796"/>
            <a:ext cx="4748766" cy="1463478"/>
          </a:xfrm>
          <a:prstGeom prst="rect">
            <a:avLst/>
          </a:prstGeom>
        </p:spPr>
        <p:txBody>
          <a:bodyPr wrap="square">
            <a:spAutoFit/>
          </a:bodyPr>
          <a:lstStyle/>
          <a:p>
            <a:pPr marL="419695" lvl="2" indent="-130373" algn="just" defTabSz="514350">
              <a:lnSpc>
                <a:spcPct val="90000"/>
              </a:lnSpc>
              <a:buFont typeface="Arial" panose="020B0604020202020204" pitchFamily="34" charset="0"/>
              <a:buChar char="•"/>
              <a:tabLst>
                <a:tab pos="319683" algn="l"/>
              </a:tabLst>
              <a:defRPr/>
            </a:pPr>
            <a:r>
              <a:rPr lang="en-US" sz="900" dirty="0">
                <a:solidFill>
                  <a:prstClr val="black"/>
                </a:solidFill>
                <a:latin typeface="Calibri" panose="020F0502020204030204"/>
              </a:rPr>
              <a:t>Condition data:</a:t>
            </a:r>
          </a:p>
          <a:p>
            <a:pPr marL="835819" lvl="3" indent="-160734" algn="just" defTabSz="514350">
              <a:lnSpc>
                <a:spcPct val="90000"/>
              </a:lnSpc>
              <a:buFont typeface="Arial" panose="020B0604020202020204" pitchFamily="34" charset="0"/>
              <a:buChar char="•"/>
              <a:defRPr/>
            </a:pPr>
            <a:r>
              <a:rPr lang="en-US" sz="900" dirty="0">
                <a:solidFill>
                  <a:srgbClr val="70AD47">
                    <a:lumMod val="75000"/>
                  </a:srgbClr>
                </a:solidFill>
                <a:latin typeface="Calibri" panose="020F0502020204030204"/>
              </a:rPr>
              <a:t>Probabilistic</a:t>
            </a:r>
            <a:r>
              <a:rPr lang="en-US" sz="900" dirty="0">
                <a:solidFill>
                  <a:prstClr val="black"/>
                </a:solidFill>
                <a:latin typeface="Calibri" panose="020F0502020204030204"/>
              </a:rPr>
              <a:t> – Data collection practices </a:t>
            </a:r>
            <a:r>
              <a:rPr lang="en-US" sz="900" dirty="0">
                <a:solidFill>
                  <a:prstClr val="black"/>
                </a:solidFill>
                <a:latin typeface="Calibri" panose="020F0502020204030204"/>
                <a:sym typeface="Wingdings" panose="05000000000000000000" pitchFamily="2" charset="2"/>
              </a:rPr>
              <a:t> probability </a:t>
            </a:r>
            <a:r>
              <a:rPr lang="en-US" sz="900" dirty="0">
                <a:solidFill>
                  <a:prstClr val="black"/>
                </a:solidFill>
                <a:latin typeface="Calibri" panose="020F0502020204030204"/>
              </a:rPr>
              <a:t>inspection data is reported correctly </a:t>
            </a:r>
          </a:p>
          <a:p>
            <a:pPr marL="835819" lvl="3" indent="-160734" algn="just" defTabSz="514350">
              <a:lnSpc>
                <a:spcPct val="90000"/>
              </a:lnSpc>
              <a:buFont typeface="Arial" panose="020B0604020202020204" pitchFamily="34" charset="0"/>
              <a:buChar char="•"/>
              <a:defRPr/>
            </a:pPr>
            <a:r>
              <a:rPr lang="en-US" sz="900" dirty="0">
                <a:solidFill>
                  <a:srgbClr val="70AD47">
                    <a:lumMod val="75000"/>
                  </a:srgbClr>
                </a:solidFill>
                <a:latin typeface="Calibri" panose="020F0502020204030204"/>
              </a:rPr>
              <a:t>Deterministic</a:t>
            </a:r>
            <a:r>
              <a:rPr lang="en-US" sz="900" dirty="0">
                <a:solidFill>
                  <a:prstClr val="black"/>
                </a:solidFill>
                <a:latin typeface="Calibri" panose="020F0502020204030204"/>
              </a:rPr>
              <a:t> – Data collection practices </a:t>
            </a:r>
            <a:r>
              <a:rPr lang="en-US" sz="900" dirty="0">
                <a:solidFill>
                  <a:prstClr val="black"/>
                </a:solidFill>
                <a:latin typeface="Calibri" panose="020F0502020204030204"/>
                <a:sym typeface="Wingdings" panose="05000000000000000000" pitchFamily="2" charset="2"/>
              </a:rPr>
              <a:t> condition data update rate</a:t>
            </a:r>
          </a:p>
          <a:p>
            <a:pPr marL="578644" lvl="2" indent="-160734" algn="just" defTabSz="514350">
              <a:lnSpc>
                <a:spcPct val="90000"/>
              </a:lnSpc>
              <a:buFont typeface="Arial" panose="020B0604020202020204" pitchFamily="34" charset="0"/>
              <a:buChar char="•"/>
              <a:defRPr/>
            </a:pPr>
            <a:r>
              <a:rPr lang="en-US" sz="900" dirty="0">
                <a:solidFill>
                  <a:prstClr val="black"/>
                </a:solidFill>
                <a:latin typeface="Calibri" panose="020F0502020204030204"/>
                <a:sym typeface="Wingdings" panose="05000000000000000000" pitchFamily="2" charset="2"/>
              </a:rPr>
              <a:t>Indirect Deterioration costs – </a:t>
            </a:r>
            <a:r>
              <a:rPr lang="en-US" sz="900" dirty="0">
                <a:solidFill>
                  <a:srgbClr val="75995D"/>
                </a:solidFill>
                <a:latin typeface="Calibri" panose="020F0502020204030204"/>
              </a:rPr>
              <a:t>Statistical and </a:t>
            </a:r>
            <a:r>
              <a:rPr lang="en-US" sz="900" dirty="0">
                <a:solidFill>
                  <a:srgbClr val="FF0000"/>
                </a:solidFill>
                <a:latin typeface="Calibri" panose="020F0502020204030204"/>
              </a:rPr>
              <a:t>Non-Deterministic</a:t>
            </a:r>
            <a:r>
              <a:rPr lang="en-US" sz="900" dirty="0">
                <a:solidFill>
                  <a:prstClr val="black"/>
                </a:solidFill>
                <a:latin typeface="Calibri" panose="020F0502020204030204"/>
                <a:sym typeface="Wingdings" panose="05000000000000000000" pitchFamily="2" charset="2"/>
              </a:rPr>
              <a:t>:</a:t>
            </a:r>
          </a:p>
          <a:p>
            <a:pPr marL="835819" lvl="3" indent="-160734" algn="just" defTabSz="514350">
              <a:lnSpc>
                <a:spcPct val="90000"/>
              </a:lnSpc>
              <a:buFont typeface="Arial" panose="020B0604020202020204" pitchFamily="34" charset="0"/>
              <a:buChar char="•"/>
              <a:defRPr/>
            </a:pPr>
            <a:r>
              <a:rPr lang="en-US" sz="900" dirty="0">
                <a:solidFill>
                  <a:prstClr val="black"/>
                </a:solidFill>
                <a:latin typeface="Calibri" panose="020F0502020204030204"/>
                <a:sym typeface="Wingdings" panose="05000000000000000000" pitchFamily="2" charset="2"/>
              </a:rPr>
              <a:t>Importance factor: i.e. - Change in vehicle flow rate per year given no maintenance activities and default flow rates. </a:t>
            </a:r>
          </a:p>
          <a:p>
            <a:pPr marL="578644" lvl="2" indent="-160734" algn="just" defTabSz="514350">
              <a:lnSpc>
                <a:spcPct val="90000"/>
              </a:lnSpc>
              <a:buFont typeface="Arial" panose="020B0604020202020204" pitchFamily="34" charset="0"/>
              <a:buChar char="•"/>
              <a:defRPr/>
            </a:pPr>
            <a:r>
              <a:rPr lang="en-US" sz="900" dirty="0">
                <a:solidFill>
                  <a:prstClr val="black"/>
                </a:solidFill>
                <a:latin typeface="Calibri" panose="020F0502020204030204"/>
                <a:sym typeface="Wingdings" panose="05000000000000000000" pitchFamily="2" charset="2"/>
              </a:rPr>
              <a:t>User experience - </a:t>
            </a:r>
            <a:r>
              <a:rPr lang="en-US" sz="900" dirty="0">
                <a:solidFill>
                  <a:srgbClr val="75995D"/>
                </a:solidFill>
                <a:latin typeface="Calibri" panose="020F0502020204030204"/>
              </a:rPr>
              <a:t>Statistical and </a:t>
            </a:r>
            <a:r>
              <a:rPr lang="en-US" sz="900" dirty="0">
                <a:solidFill>
                  <a:srgbClr val="FF0000"/>
                </a:solidFill>
                <a:latin typeface="Calibri" panose="020F0502020204030204"/>
              </a:rPr>
              <a:t>Non-Deterministic</a:t>
            </a:r>
            <a:r>
              <a:rPr lang="en-US" sz="900" dirty="0">
                <a:solidFill>
                  <a:prstClr val="black"/>
                </a:solidFill>
                <a:latin typeface="Calibri" panose="020F0502020204030204"/>
                <a:sym typeface="Wingdings" panose="05000000000000000000" pitchFamily="2" charset="2"/>
              </a:rPr>
              <a:t>: </a:t>
            </a:r>
          </a:p>
          <a:p>
            <a:pPr marL="835819" lvl="3" indent="-160734" algn="just" defTabSz="514350">
              <a:lnSpc>
                <a:spcPct val="90000"/>
              </a:lnSpc>
              <a:buFont typeface="Arial" panose="020B0604020202020204" pitchFamily="34" charset="0"/>
              <a:buChar char="•"/>
              <a:defRPr/>
            </a:pPr>
            <a:r>
              <a:rPr lang="en-US" sz="900" dirty="0">
                <a:solidFill>
                  <a:prstClr val="black"/>
                </a:solidFill>
                <a:latin typeface="Calibri" panose="020F0502020204030204"/>
                <a:sym typeface="Wingdings" panose="05000000000000000000" pitchFamily="2" charset="2"/>
              </a:rPr>
              <a:t>Simulated vehicle interactions create differences between the routes expected travel-time and the actual travel time, experience is quantified as the piece-wise integral of the negative intensity over the time period above the threshold.</a:t>
            </a:r>
            <a:endParaRPr lang="en-US" sz="900" dirty="0">
              <a:solidFill>
                <a:prstClr val="black"/>
              </a:solidFill>
              <a:latin typeface="Calibri" panose="020F0502020204030204"/>
            </a:endParaRPr>
          </a:p>
        </p:txBody>
      </p:sp>
    </p:spTree>
    <p:extLst>
      <p:ext uri="{BB962C8B-B14F-4D97-AF65-F5344CB8AC3E}">
        <p14:creationId xmlns:p14="http://schemas.microsoft.com/office/powerpoint/2010/main" val="195661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85C22-138C-4F04-A227-06DBDD101FD4}"/>
              </a:ext>
            </a:extLst>
          </p:cNvPr>
          <p:cNvSpPr>
            <a:spLocks noGrp="1"/>
          </p:cNvSpPr>
          <p:nvPr>
            <p:ph idx="1"/>
          </p:nvPr>
        </p:nvSpPr>
        <p:spPr>
          <a:xfrm>
            <a:off x="0" y="2972563"/>
            <a:ext cx="6858000" cy="1430028"/>
          </a:xfrm>
        </p:spPr>
        <p:txBody>
          <a:bodyPr/>
          <a:lstStyle/>
          <a:p>
            <a:pPr marL="0" indent="0">
              <a:lnSpc>
                <a:spcPct val="100000"/>
              </a:lnSpc>
              <a:spcBef>
                <a:spcPts val="0"/>
              </a:spcBef>
              <a:buNone/>
            </a:pPr>
            <a:r>
              <a:rPr lang="en-US" sz="1350" b="1" dirty="0"/>
              <a:t>Owner Agent </a:t>
            </a:r>
            <a:r>
              <a:rPr lang="en-US" sz="900" dirty="0"/>
              <a:t>– Rules of behavior are </a:t>
            </a:r>
            <a:r>
              <a:rPr lang="en-US" sz="900" dirty="0">
                <a:solidFill>
                  <a:schemeClr val="accent6">
                    <a:lumMod val="75000"/>
                  </a:schemeClr>
                </a:solidFill>
              </a:rPr>
              <a:t>Statistical and Probabilistic, </a:t>
            </a:r>
            <a:r>
              <a:rPr lang="en-US" sz="900" dirty="0">
                <a:solidFill>
                  <a:srgbClr val="FF0000"/>
                </a:solidFill>
              </a:rPr>
              <a:t>but Simulated Emergent Behavior is Non-Deterministic</a:t>
            </a:r>
          </a:p>
          <a:p>
            <a:pPr marL="289322" lvl="1" indent="-129481">
              <a:lnSpc>
                <a:spcPct val="100000"/>
              </a:lnSpc>
              <a:spcBef>
                <a:spcPts val="0"/>
              </a:spcBef>
            </a:pPr>
            <a:r>
              <a:rPr lang="en-US" dirty="0"/>
              <a:t>Following the FHWA TAMP workplan (</a:t>
            </a:r>
            <a:r>
              <a:rPr lang="en-US" dirty="0">
                <a:hlinkClick r:id="rId2"/>
              </a:rPr>
              <a:t>2013</a:t>
            </a:r>
            <a:r>
              <a:rPr lang="en-US" dirty="0"/>
              <a:t>) and the new </a:t>
            </a:r>
            <a:r>
              <a:rPr lang="en-US" dirty="0">
                <a:hlinkClick r:id="rId3"/>
              </a:rPr>
              <a:t>FAST Act Rules</a:t>
            </a:r>
            <a:r>
              <a:rPr lang="en-US" dirty="0"/>
              <a:t> </a:t>
            </a:r>
          </a:p>
          <a:p>
            <a:pPr marL="289322" lvl="1" indent="-129481">
              <a:lnSpc>
                <a:spcPct val="100000"/>
              </a:lnSpc>
              <a:spcBef>
                <a:spcPts val="0"/>
              </a:spcBef>
            </a:pPr>
            <a:r>
              <a:rPr lang="en-US" dirty="0"/>
              <a:t>Owner agent receives information about the transportation assets</a:t>
            </a:r>
          </a:p>
          <a:p>
            <a:pPr marL="546497" lvl="2" indent="-129481">
              <a:lnSpc>
                <a:spcPct val="100000"/>
              </a:lnSpc>
              <a:spcBef>
                <a:spcPts val="0"/>
              </a:spcBef>
            </a:pPr>
            <a:r>
              <a:rPr lang="en-US" dirty="0"/>
              <a:t>Owner types will differ through their optimization parameters, objectives, and constraints </a:t>
            </a:r>
          </a:p>
          <a:p>
            <a:pPr marL="803672" lvl="3" indent="-129481">
              <a:lnSpc>
                <a:spcPct val="100000"/>
              </a:lnSpc>
              <a:spcBef>
                <a:spcPts val="0"/>
              </a:spcBef>
            </a:pPr>
            <a:r>
              <a:rPr lang="en-US" dirty="0"/>
              <a:t>Building and modifying short and long term plans based on </a:t>
            </a:r>
            <a:r>
              <a:rPr lang="en-US" dirty="0">
                <a:solidFill>
                  <a:srgbClr val="FF0000"/>
                </a:solidFill>
              </a:rPr>
              <a:t>non-deterministic</a:t>
            </a:r>
            <a:r>
              <a:rPr lang="en-US" dirty="0"/>
              <a:t> simulation network performance.</a:t>
            </a:r>
          </a:p>
          <a:p>
            <a:pPr marL="1060847" lvl="4" indent="-129481">
              <a:lnSpc>
                <a:spcPct val="100000"/>
              </a:lnSpc>
              <a:spcBef>
                <a:spcPts val="0"/>
              </a:spcBef>
            </a:pPr>
            <a:r>
              <a:rPr lang="en-US" sz="900" dirty="0"/>
              <a:t>Data is processed through different metrics and models to help build or modify agency TAMP </a:t>
            </a:r>
          </a:p>
          <a:p>
            <a:pPr lvl="1">
              <a:lnSpc>
                <a:spcPct val="100000"/>
              </a:lnSpc>
            </a:pPr>
            <a:r>
              <a:rPr lang="en-US" dirty="0"/>
              <a:t>Owner agent’s make Transportation Asset Management decisions that directly effect the virtual network</a:t>
            </a:r>
          </a:p>
          <a:p>
            <a:pPr>
              <a:lnSpc>
                <a:spcPct val="100000"/>
              </a:lnSpc>
              <a:spcBef>
                <a:spcPts val="169"/>
              </a:spcBef>
            </a:pPr>
            <a:r>
              <a:rPr lang="en-US" sz="900" dirty="0"/>
              <a:t>Simulations permits the opportunity to observe the </a:t>
            </a:r>
            <a:r>
              <a:rPr lang="en-US" sz="900" i="1" u="sng" dirty="0"/>
              <a:t>consequences</a:t>
            </a:r>
            <a:r>
              <a:rPr lang="en-US" sz="900" dirty="0"/>
              <a:t> (good or bad) of different management policies and variations in finical and logistical parameters. – </a:t>
            </a:r>
            <a:r>
              <a:rPr lang="en-US" sz="900" dirty="0">
                <a:solidFill>
                  <a:schemeClr val="accent6">
                    <a:lumMod val="75000"/>
                  </a:schemeClr>
                </a:solidFill>
              </a:rPr>
              <a:t>Deterministic and Statistical</a:t>
            </a:r>
            <a:r>
              <a:rPr lang="en-US" sz="900" dirty="0"/>
              <a:t> model parameters, but </a:t>
            </a:r>
            <a:r>
              <a:rPr lang="en-US" sz="900" dirty="0">
                <a:solidFill>
                  <a:srgbClr val="FF0000"/>
                </a:solidFill>
              </a:rPr>
              <a:t>non-deterministic</a:t>
            </a:r>
            <a:r>
              <a:rPr lang="en-US" sz="900" dirty="0"/>
              <a:t> long term behavior</a:t>
            </a:r>
          </a:p>
          <a:p>
            <a:pPr marL="387548" lvl="2" indent="0">
              <a:buNone/>
            </a:pPr>
            <a:endParaRPr lang="en-US" sz="900" dirty="0">
              <a:sym typeface="Wingdings" panose="05000000000000000000" pitchFamily="2" charset="2"/>
            </a:endParaRPr>
          </a:p>
          <a:p>
            <a:pPr marL="1028700" lvl="4" indent="-96441"/>
            <a:endParaRPr lang="en-US" sz="900" dirty="0">
              <a:sym typeface="Wingdings" panose="05000000000000000000" pitchFamily="2" charset="2"/>
            </a:endParaRPr>
          </a:p>
          <a:p>
            <a:pPr marL="1028700" lvl="4" indent="-96441"/>
            <a:endParaRPr lang="en-US" sz="900" dirty="0"/>
          </a:p>
          <a:p>
            <a:endParaRPr lang="en-US" dirty="0"/>
          </a:p>
        </p:txBody>
      </p:sp>
      <p:pic>
        <p:nvPicPr>
          <p:cNvPr id="5" name="Picture 4" descr="Graph of Pavement Condition versus Time/Traffic showing Prevention Trigger and Rehabilitation Trigger as discussed below">
            <a:hlinkClick r:id="rId4"/>
            <a:extLst>
              <a:ext uri="{FF2B5EF4-FFF2-40B4-BE49-F238E27FC236}">
                <a16:creationId xmlns:a16="http://schemas.microsoft.com/office/drawing/2014/main" id="{E14336B1-4174-42DC-BB24-9027135573F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873222" y="4963911"/>
            <a:ext cx="2408441" cy="1471639"/>
          </a:xfrm>
          <a:prstGeom prst="rect">
            <a:avLst/>
          </a:prstGeom>
          <a:noFill/>
          <a:ln>
            <a:noFill/>
          </a:ln>
        </p:spPr>
      </p:pic>
      <p:sp>
        <p:nvSpPr>
          <p:cNvPr id="4" name="Rectangle 3">
            <a:extLst>
              <a:ext uri="{FF2B5EF4-FFF2-40B4-BE49-F238E27FC236}">
                <a16:creationId xmlns:a16="http://schemas.microsoft.com/office/drawing/2014/main" id="{71276455-C7B4-469F-94A4-9610F52806EF}"/>
              </a:ext>
            </a:extLst>
          </p:cNvPr>
          <p:cNvSpPr/>
          <p:nvPr/>
        </p:nvSpPr>
        <p:spPr>
          <a:xfrm>
            <a:off x="0" y="2609002"/>
            <a:ext cx="6858000" cy="403957"/>
          </a:xfrm>
          <a:prstGeom prst="rect">
            <a:avLst/>
          </a:prstGeom>
        </p:spPr>
        <p:txBody>
          <a:bodyPr wrap="square">
            <a:spAutoFit/>
          </a:bodyPr>
          <a:lstStyle/>
          <a:p>
            <a:r>
              <a:rPr lang="en-US" sz="2025" dirty="0">
                <a:solidFill>
                  <a:prstClr val="white"/>
                </a:solidFill>
                <a:latin typeface="Calibri Light" panose="020F0302020204030204"/>
                <a:ea typeface="+mj-ea"/>
                <a:cs typeface="Times New Roman" panose="02020603050405020304" pitchFamily="18" charset="0"/>
              </a:rPr>
              <a:t>Owner Agent – Tentative Rules of Behavior</a:t>
            </a:r>
            <a:endParaRPr lang="en-US" sz="1013" dirty="0"/>
          </a:p>
        </p:txBody>
      </p:sp>
    </p:spTree>
    <p:extLst>
      <p:ext uri="{BB962C8B-B14F-4D97-AF65-F5344CB8AC3E}">
        <p14:creationId xmlns:p14="http://schemas.microsoft.com/office/powerpoint/2010/main" val="2451614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Picture 295">
            <a:extLst>
              <a:ext uri="{FF2B5EF4-FFF2-40B4-BE49-F238E27FC236}">
                <a16:creationId xmlns:a16="http://schemas.microsoft.com/office/drawing/2014/main" id="{A4D74C9D-2103-4BA8-8761-1C64589A7981}"/>
              </a:ext>
            </a:extLst>
          </p:cNvPr>
          <p:cNvPicPr>
            <a:picLocks noChangeAspect="1"/>
          </p:cNvPicPr>
          <p:nvPr/>
        </p:nvPicPr>
        <p:blipFill rotWithShape="1">
          <a:blip r:embed="rId3"/>
          <a:srcRect l="-2859" t="-4259" r="-2859" b="-3518"/>
          <a:stretch/>
        </p:blipFill>
        <p:spPr>
          <a:xfrm rot="5400000">
            <a:off x="-795461" y="2005234"/>
            <a:ext cx="8448921" cy="5828611"/>
          </a:xfrm>
          <a:prstGeom prst="rect">
            <a:avLst/>
          </a:prstGeom>
          <a:noFill/>
        </p:spPr>
      </p:pic>
      <p:sp>
        <p:nvSpPr>
          <p:cNvPr id="4" name="TextBox 3">
            <a:extLst>
              <a:ext uri="{FF2B5EF4-FFF2-40B4-BE49-F238E27FC236}">
                <a16:creationId xmlns:a16="http://schemas.microsoft.com/office/drawing/2014/main" id="{A63C8E16-216D-4EF9-AAA5-0D17E82A039E}"/>
              </a:ext>
            </a:extLst>
          </p:cNvPr>
          <p:cNvSpPr txBox="1"/>
          <p:nvPr/>
        </p:nvSpPr>
        <p:spPr>
          <a:xfrm>
            <a:off x="0" y="245136"/>
            <a:ext cx="6451600" cy="449943"/>
          </a:xfrm>
          <a:prstGeom prst="rect">
            <a:avLst/>
          </a:prstGeom>
          <a:noFill/>
        </p:spPr>
        <p:txBody>
          <a:bodyPr wrap="square" lIns="45720" tIns="0" rIns="0" bIns="0" rtlCol="0" anchor="b">
            <a:noAutofit/>
          </a:bodyPr>
          <a:lstStyle/>
          <a:p>
            <a:r>
              <a:rPr lang="en-US" sz="2400" dirty="0">
                <a:solidFill>
                  <a:schemeClr val="bg1"/>
                </a:solidFill>
                <a:latin typeface="+mj-lt"/>
                <a:cs typeface="Times New Roman" panose="02020603050405020304" pitchFamily="18" charset="0"/>
              </a:rPr>
              <a:t>Owner Agent Conceptualization </a:t>
            </a:r>
          </a:p>
        </p:txBody>
      </p:sp>
    </p:spTree>
    <p:extLst>
      <p:ext uri="{BB962C8B-B14F-4D97-AF65-F5344CB8AC3E}">
        <p14:creationId xmlns:p14="http://schemas.microsoft.com/office/powerpoint/2010/main" val="759552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12B1-C0F3-41CE-B3F8-0EA76D97D3EC}"/>
              </a:ext>
            </a:extLst>
          </p:cNvPr>
          <p:cNvSpPr>
            <a:spLocks noGrp="1"/>
          </p:cNvSpPr>
          <p:nvPr>
            <p:ph type="title"/>
          </p:nvPr>
        </p:nvSpPr>
        <p:spPr/>
        <p:txBody>
          <a:bodyPr/>
          <a:lstStyle/>
          <a:p>
            <a:r>
              <a:rPr lang="en-US" dirty="0"/>
              <a:t>Owner Agent - Replacement Strategies - Example </a:t>
            </a:r>
          </a:p>
        </p:txBody>
      </p:sp>
      <p:pic>
        <p:nvPicPr>
          <p:cNvPr id="5" name="Content Placeholder 4" descr="A screenshot of a cell phone&#10;&#10;Description generated with very high confidence">
            <a:extLst>
              <a:ext uri="{FF2B5EF4-FFF2-40B4-BE49-F238E27FC236}">
                <a16:creationId xmlns:a16="http://schemas.microsoft.com/office/drawing/2014/main" id="{EEFFED0D-692A-4D27-B42C-22DB45925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16" y="891540"/>
            <a:ext cx="6578368" cy="4620260"/>
          </a:xfrm>
        </p:spPr>
      </p:pic>
    </p:spTree>
    <p:extLst>
      <p:ext uri="{BB962C8B-B14F-4D97-AF65-F5344CB8AC3E}">
        <p14:creationId xmlns:p14="http://schemas.microsoft.com/office/powerpoint/2010/main" val="48356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7762-AB50-454D-A79E-55B0B5DD6A3D}"/>
              </a:ext>
            </a:extLst>
          </p:cNvPr>
          <p:cNvSpPr>
            <a:spLocks noGrp="1"/>
          </p:cNvSpPr>
          <p:nvPr>
            <p:ph type="title"/>
          </p:nvPr>
        </p:nvSpPr>
        <p:spPr>
          <a:xfrm>
            <a:off x="0" y="0"/>
            <a:ext cx="6858000" cy="685524"/>
          </a:xfrm>
        </p:spPr>
        <p:txBody>
          <a:bodyPr anchor="b">
            <a:noAutofit/>
          </a:bodyPr>
          <a:lstStyle/>
          <a:p>
            <a:r>
              <a:rPr lang="en-US" dirty="0"/>
              <a:t>Recap – </a:t>
            </a:r>
            <a:r>
              <a:rPr lang="en-US" sz="1800" dirty="0"/>
              <a:t>Current State of Affairs of in Transportation Asset Management</a:t>
            </a:r>
            <a:endParaRPr lang="en-US" dirty="0"/>
          </a:p>
        </p:txBody>
      </p:sp>
      <p:sp>
        <p:nvSpPr>
          <p:cNvPr id="3" name="Content Placeholder 2">
            <a:extLst>
              <a:ext uri="{FF2B5EF4-FFF2-40B4-BE49-F238E27FC236}">
                <a16:creationId xmlns:a16="http://schemas.microsoft.com/office/drawing/2014/main" id="{AE872F52-7192-40CD-B5B9-486A18C31261}"/>
              </a:ext>
            </a:extLst>
          </p:cNvPr>
          <p:cNvSpPr>
            <a:spLocks noGrp="1"/>
          </p:cNvSpPr>
          <p:nvPr>
            <p:ph idx="1"/>
          </p:nvPr>
        </p:nvSpPr>
        <p:spPr>
          <a:xfrm>
            <a:off x="0" y="938777"/>
            <a:ext cx="6858000" cy="3178087"/>
          </a:xfrm>
        </p:spPr>
        <p:txBody>
          <a:bodyPr>
            <a:noAutofit/>
          </a:bodyPr>
          <a:lstStyle/>
          <a:p>
            <a:pPr marL="192881" indent="-192881" algn="just">
              <a:buFont typeface="+mj-lt"/>
              <a:buAutoNum type="arabicPeriod"/>
            </a:pPr>
            <a:r>
              <a:rPr lang="en-US" sz="1400" dirty="0"/>
              <a:t>While the </a:t>
            </a:r>
            <a:r>
              <a:rPr lang="en-US" sz="1400" b="1" dirty="0"/>
              <a:t>current</a:t>
            </a:r>
            <a:r>
              <a:rPr lang="en-US" sz="1400" dirty="0"/>
              <a:t> transportation infrastructure asset management plans analyze </a:t>
            </a:r>
            <a:r>
              <a:rPr lang="en-US" sz="1400" b="1" dirty="0"/>
              <a:t>assets as part of an inventory</a:t>
            </a:r>
            <a:r>
              <a:rPr lang="en-US" sz="1400" dirty="0"/>
              <a:t>, they </a:t>
            </a:r>
            <a:r>
              <a:rPr lang="en-US" sz="1400" b="1" dirty="0"/>
              <a:t>fall short in providing adequate</a:t>
            </a:r>
            <a:r>
              <a:rPr lang="en-US" sz="1400" dirty="0"/>
              <a:t> overall network level performance.</a:t>
            </a:r>
          </a:p>
          <a:p>
            <a:pPr marL="192881" indent="-192881" algn="just">
              <a:buFont typeface="+mj-lt"/>
              <a:buAutoNum type="arabicPeriod"/>
            </a:pPr>
            <a:r>
              <a:rPr lang="en-US" sz="1400" dirty="0"/>
              <a:t>The </a:t>
            </a:r>
            <a:r>
              <a:rPr lang="en-US" sz="1400" b="1" dirty="0"/>
              <a:t>limited available transportation funds </a:t>
            </a:r>
            <a:r>
              <a:rPr lang="en-US" sz="1400" dirty="0"/>
              <a:t>are used to address critical short term concerns, while long-term cost savings and performance enhancement measures are push aside.</a:t>
            </a:r>
          </a:p>
          <a:p>
            <a:pPr marL="192881" indent="-192881" algn="just">
              <a:buFont typeface="+mj-lt"/>
              <a:buAutoNum type="arabicPeriod"/>
            </a:pPr>
            <a:r>
              <a:rPr lang="en-US" sz="1400" dirty="0"/>
              <a:t>The </a:t>
            </a:r>
            <a:r>
              <a:rPr lang="en-US" sz="1400" b="1" dirty="0"/>
              <a:t>“worst first”</a:t>
            </a:r>
            <a:r>
              <a:rPr lang="en-US" sz="1400" dirty="0"/>
              <a:t> prioritization methodology can lead to unintended changes and greater future expenditures:</a:t>
            </a:r>
          </a:p>
          <a:p>
            <a:pPr marL="191989" indent="-191989" algn="just">
              <a:buFont typeface="+mj-lt"/>
              <a:buAutoNum type="arabicPeriod"/>
            </a:pPr>
            <a:r>
              <a:rPr lang="en-US" sz="1400" dirty="0"/>
              <a:t>The transportation network has many links </a:t>
            </a:r>
            <a:r>
              <a:rPr lang="en-US" sz="1400" b="1" dirty="0"/>
              <a:t>(interdependencies</a:t>
            </a:r>
            <a:r>
              <a:rPr lang="en-US" sz="1400" dirty="0"/>
              <a:t>) with other engineered and “natural” systems. This creates a </a:t>
            </a:r>
            <a:r>
              <a:rPr lang="en-US" sz="1400" b="1" dirty="0"/>
              <a:t>high level of complexity</a:t>
            </a:r>
            <a:r>
              <a:rPr lang="en-US" sz="1400" dirty="0"/>
              <a:t> within the network that is difficult to predict its future state.</a:t>
            </a:r>
          </a:p>
          <a:p>
            <a:pPr marL="191095" indent="-191095" algn="just">
              <a:buFont typeface="+mj-lt"/>
              <a:buAutoNum type="arabicPeriod"/>
            </a:pPr>
            <a:r>
              <a:rPr lang="en-US" sz="1400" dirty="0"/>
              <a:t>Natural and man-made events, such as flooding or new development, can create </a:t>
            </a:r>
            <a:r>
              <a:rPr lang="en-US" sz="1400" b="1" dirty="0"/>
              <a:t>additional stresses </a:t>
            </a:r>
            <a:r>
              <a:rPr lang="en-US" sz="1400" dirty="0"/>
              <a:t>to the system. There is a demand that is not currently being met, at the local level, to be able to simulate these events and develop strategies to mitigate their effects. </a:t>
            </a:r>
          </a:p>
          <a:p>
            <a:pPr marL="192881" indent="-192881" algn="just">
              <a:buFont typeface="+mj-lt"/>
              <a:buAutoNum type="arabicPeriod"/>
            </a:pPr>
            <a:r>
              <a:rPr lang="en-US" sz="1400" dirty="0"/>
              <a:t>States are likely to begin to put pressure on local municipalities to </a:t>
            </a:r>
            <a:r>
              <a:rPr lang="en-US" sz="1400" b="1" dirty="0"/>
              <a:t>comply</a:t>
            </a:r>
            <a:r>
              <a:rPr lang="en-US" sz="1400" dirty="0"/>
              <a:t> with the data collection and reporting standards required under MAP-21 and the FAST act. It is important to explore how these new requirements can be beneficial to the old way of business for the cash strapped local DOTs.  </a:t>
            </a:r>
          </a:p>
        </p:txBody>
      </p:sp>
      <p:sp>
        <p:nvSpPr>
          <p:cNvPr id="5" name="Rectangle 4">
            <a:extLst>
              <a:ext uri="{FF2B5EF4-FFF2-40B4-BE49-F238E27FC236}">
                <a16:creationId xmlns:a16="http://schemas.microsoft.com/office/drawing/2014/main" id="{C1679D2C-1C90-4D40-8D01-F2CBCE0F3412}"/>
              </a:ext>
            </a:extLst>
          </p:cNvPr>
          <p:cNvSpPr/>
          <p:nvPr/>
        </p:nvSpPr>
        <p:spPr>
          <a:xfrm>
            <a:off x="0" y="5204376"/>
            <a:ext cx="6858000" cy="3685624"/>
          </a:xfrm>
          <a:prstGeom prst="rect">
            <a:avLst/>
          </a:prstGeom>
        </p:spPr>
        <p:txBody>
          <a:bodyPr wrap="square">
            <a:spAutoFit/>
          </a:bodyPr>
          <a:lstStyle/>
          <a:p>
            <a:pPr>
              <a:spcBef>
                <a:spcPts val="563"/>
              </a:spcBef>
              <a:spcAft>
                <a:spcPts val="338"/>
              </a:spcAft>
            </a:pPr>
            <a:r>
              <a:rPr lang="en-US" sz="1400" b="1" dirty="0">
                <a:solidFill>
                  <a:srgbClr val="000000"/>
                </a:solidFill>
                <a:cs typeface="Times New Roman" panose="02020603050405020304" pitchFamily="18" charset="0"/>
              </a:rPr>
              <a:t>National Highway Performance Program [1106]</a:t>
            </a:r>
          </a:p>
          <a:p>
            <a:pPr marL="128588" indent="-128588">
              <a:buFont typeface="Arial" panose="020B0604020202020204" pitchFamily="34" charset="0"/>
              <a:buChar char="•"/>
            </a:pPr>
            <a:r>
              <a:rPr lang="en-US" sz="1400" dirty="0">
                <a:solidFill>
                  <a:srgbClr val="000000"/>
                </a:solidFill>
                <a:cs typeface="Times New Roman" panose="02020603050405020304" pitchFamily="18" charset="0"/>
              </a:rPr>
              <a:t>The FAST Act provides an estimated average of $23.3 billion per year for the NHPP, which will </a:t>
            </a:r>
            <a:r>
              <a:rPr lang="en-US" sz="1400" b="1" dirty="0">
                <a:solidFill>
                  <a:srgbClr val="000000"/>
                </a:solidFill>
                <a:cs typeface="Times New Roman" panose="02020603050405020304" pitchFamily="18" charset="0"/>
              </a:rPr>
              <a:t>support</a:t>
            </a:r>
            <a:r>
              <a:rPr lang="en-US" sz="1400" dirty="0">
                <a:solidFill>
                  <a:srgbClr val="000000"/>
                </a:solidFill>
                <a:cs typeface="Times New Roman" panose="02020603050405020304" pitchFamily="18" charset="0"/>
              </a:rPr>
              <a:t> the </a:t>
            </a:r>
            <a:r>
              <a:rPr lang="en-US" sz="1400" b="1" dirty="0">
                <a:solidFill>
                  <a:srgbClr val="000000"/>
                </a:solidFill>
                <a:cs typeface="Times New Roman" panose="02020603050405020304" pitchFamily="18" charset="0"/>
              </a:rPr>
              <a:t>condition</a:t>
            </a:r>
            <a:r>
              <a:rPr lang="en-US" sz="1400" dirty="0">
                <a:solidFill>
                  <a:srgbClr val="000000"/>
                </a:solidFill>
                <a:cs typeface="Times New Roman" panose="02020603050405020304" pitchFamily="18" charset="0"/>
              </a:rPr>
              <a:t> and </a:t>
            </a:r>
            <a:r>
              <a:rPr lang="en-US" sz="1400" b="1" dirty="0">
                <a:solidFill>
                  <a:srgbClr val="000000"/>
                </a:solidFill>
                <a:cs typeface="Times New Roman" panose="02020603050405020304" pitchFamily="18" charset="0"/>
              </a:rPr>
              <a:t>performance</a:t>
            </a:r>
            <a:r>
              <a:rPr lang="en-US" sz="1400" dirty="0">
                <a:solidFill>
                  <a:srgbClr val="000000"/>
                </a:solidFill>
                <a:cs typeface="Times New Roman" panose="02020603050405020304" pitchFamily="18" charset="0"/>
              </a:rPr>
              <a:t> of the National Highway System (NHS)</a:t>
            </a:r>
          </a:p>
          <a:p>
            <a:pPr marL="128588" indent="-128588">
              <a:lnSpc>
                <a:spcPct val="150000"/>
              </a:lnSpc>
              <a:buFont typeface="Arial" panose="020B0604020202020204" pitchFamily="34" charset="0"/>
              <a:buChar char="•"/>
            </a:pPr>
            <a:r>
              <a:rPr lang="en-US" sz="1400" dirty="0">
                <a:solidFill>
                  <a:srgbClr val="000000"/>
                </a:solidFill>
                <a:cs typeface="Times New Roman" panose="02020603050405020304" pitchFamily="18" charset="0"/>
              </a:rPr>
              <a:t>Enable the construction of new facilities on the NHS</a:t>
            </a:r>
          </a:p>
          <a:p>
            <a:pPr marL="128588" indent="-128588">
              <a:buFont typeface="Arial" panose="020B0604020202020204" pitchFamily="34" charset="0"/>
              <a:buChar char="•"/>
            </a:pPr>
            <a:r>
              <a:rPr lang="en-US" sz="1400" dirty="0">
                <a:solidFill>
                  <a:srgbClr val="000000"/>
                </a:solidFill>
                <a:cs typeface="Times New Roman" panose="02020603050405020304" pitchFamily="18" charset="0"/>
              </a:rPr>
              <a:t>E</a:t>
            </a:r>
            <a:r>
              <a:rPr lang="en-US" sz="1400" b="1" dirty="0">
                <a:solidFill>
                  <a:srgbClr val="000000"/>
                </a:solidFill>
                <a:cs typeface="Times New Roman" panose="02020603050405020304" pitchFamily="18" charset="0"/>
              </a:rPr>
              <a:t>nsure </a:t>
            </a:r>
            <a:r>
              <a:rPr lang="en-US" sz="1400" dirty="0">
                <a:solidFill>
                  <a:srgbClr val="000000"/>
                </a:solidFill>
                <a:cs typeface="Times New Roman" panose="02020603050405020304" pitchFamily="18" charset="0"/>
              </a:rPr>
              <a:t>that investments of Federal-aid funds in highway construction are directed to support progress toward achieving performance targets established in a State’s </a:t>
            </a:r>
            <a:r>
              <a:rPr lang="en-US" sz="1400" b="1" u="sng" dirty="0">
                <a:solidFill>
                  <a:srgbClr val="000000"/>
                </a:solidFill>
                <a:cs typeface="Times New Roman" panose="02020603050405020304" pitchFamily="18" charset="0"/>
              </a:rPr>
              <a:t>asset management plan </a:t>
            </a:r>
            <a:r>
              <a:rPr lang="en-US" sz="1400" dirty="0">
                <a:solidFill>
                  <a:srgbClr val="000000"/>
                </a:solidFill>
                <a:cs typeface="Times New Roman" panose="02020603050405020304" pitchFamily="18" charset="0"/>
              </a:rPr>
              <a:t>for the NHS.</a:t>
            </a:r>
          </a:p>
          <a:p>
            <a:pPr marL="385763" lvl="1" indent="-128588">
              <a:buFont typeface="Arial" panose="020B0604020202020204" pitchFamily="34" charset="0"/>
              <a:buChar char="•"/>
            </a:pPr>
            <a:r>
              <a:rPr lang="en-US" sz="1400" dirty="0">
                <a:solidFill>
                  <a:srgbClr val="000000"/>
                </a:solidFill>
                <a:cs typeface="Times New Roman" panose="02020603050405020304" pitchFamily="18" charset="0"/>
              </a:rPr>
              <a:t>The FAST Act also makes the following changes to NHPP eligibilities:</a:t>
            </a:r>
          </a:p>
          <a:p>
            <a:pPr marL="642938" lvl="2" indent="-128588">
              <a:buFont typeface="Arial" panose="020B0604020202020204" pitchFamily="34" charset="0"/>
              <a:buChar char="•"/>
            </a:pPr>
            <a:r>
              <a:rPr lang="en-US" sz="1400" dirty="0">
                <a:solidFill>
                  <a:srgbClr val="000000"/>
                </a:solidFill>
                <a:cs typeface="Times New Roman" panose="02020603050405020304" pitchFamily="18" charset="0"/>
              </a:rPr>
              <a:t>It allows States to use NHPP funds for </a:t>
            </a:r>
            <a:r>
              <a:rPr lang="en-US" sz="1400" b="1" dirty="0">
                <a:solidFill>
                  <a:srgbClr val="000000"/>
                </a:solidFill>
                <a:cs typeface="Times New Roman" panose="02020603050405020304" pitchFamily="18" charset="0"/>
              </a:rPr>
              <a:t>reconstruction</a:t>
            </a:r>
            <a:r>
              <a:rPr lang="en-US" sz="1400" dirty="0">
                <a:solidFill>
                  <a:srgbClr val="000000"/>
                </a:solidFill>
                <a:cs typeface="Times New Roman" panose="02020603050405020304" pitchFamily="18" charset="0"/>
              </a:rPr>
              <a:t>, </a:t>
            </a:r>
            <a:r>
              <a:rPr lang="en-US" sz="1400" b="1" dirty="0">
                <a:solidFill>
                  <a:srgbClr val="000000"/>
                </a:solidFill>
                <a:cs typeface="Times New Roman" panose="02020603050405020304" pitchFamily="18" charset="0"/>
              </a:rPr>
              <a:t>resurfacing</a:t>
            </a:r>
            <a:r>
              <a:rPr lang="en-US" sz="1400" dirty="0">
                <a:solidFill>
                  <a:srgbClr val="000000"/>
                </a:solidFill>
                <a:cs typeface="Times New Roman" panose="02020603050405020304" pitchFamily="18" charset="0"/>
              </a:rPr>
              <a:t>, </a:t>
            </a:r>
            <a:r>
              <a:rPr lang="en-US" sz="1400" b="1" dirty="0">
                <a:solidFill>
                  <a:srgbClr val="000000"/>
                </a:solidFill>
                <a:cs typeface="Times New Roman" panose="02020603050405020304" pitchFamily="18" charset="0"/>
              </a:rPr>
              <a:t>restoration</a:t>
            </a:r>
            <a:r>
              <a:rPr lang="en-US" sz="1400" dirty="0">
                <a:solidFill>
                  <a:srgbClr val="000000"/>
                </a:solidFill>
                <a:cs typeface="Times New Roman" panose="02020603050405020304" pitchFamily="18" charset="0"/>
              </a:rPr>
              <a:t>, </a:t>
            </a:r>
            <a:r>
              <a:rPr lang="en-US" sz="1400" b="1" dirty="0">
                <a:solidFill>
                  <a:srgbClr val="000000"/>
                </a:solidFill>
                <a:cs typeface="Times New Roman" panose="02020603050405020304" pitchFamily="18" charset="0"/>
              </a:rPr>
              <a:t>rehabilitation</a:t>
            </a:r>
            <a:r>
              <a:rPr lang="en-US" sz="1400" dirty="0">
                <a:solidFill>
                  <a:srgbClr val="000000"/>
                </a:solidFill>
                <a:cs typeface="Times New Roman" panose="02020603050405020304" pitchFamily="18" charset="0"/>
              </a:rPr>
              <a:t>, or </a:t>
            </a:r>
            <a:r>
              <a:rPr lang="en-US" sz="1400" b="1" dirty="0">
                <a:solidFill>
                  <a:srgbClr val="000000"/>
                </a:solidFill>
                <a:cs typeface="Times New Roman" panose="02020603050405020304" pitchFamily="18" charset="0"/>
              </a:rPr>
              <a:t>preservation</a:t>
            </a:r>
            <a:r>
              <a:rPr lang="en-US" sz="1400" dirty="0">
                <a:solidFill>
                  <a:srgbClr val="000000"/>
                </a:solidFill>
                <a:cs typeface="Times New Roman" panose="02020603050405020304" pitchFamily="18" charset="0"/>
              </a:rPr>
              <a:t> of a </a:t>
            </a:r>
            <a:r>
              <a:rPr lang="en-US" sz="1400" b="1" u="sng" dirty="0">
                <a:solidFill>
                  <a:srgbClr val="000000"/>
                </a:solidFill>
                <a:cs typeface="Times New Roman" panose="02020603050405020304" pitchFamily="18" charset="0"/>
              </a:rPr>
              <a:t>non-NHS</a:t>
            </a:r>
            <a:r>
              <a:rPr lang="en-US" sz="1400" dirty="0">
                <a:solidFill>
                  <a:srgbClr val="000000"/>
                </a:solidFill>
                <a:cs typeface="Times New Roman" panose="02020603050405020304" pitchFamily="18" charset="0"/>
              </a:rPr>
              <a:t> bridge </a:t>
            </a:r>
            <a:r>
              <a:rPr lang="en-US" sz="1400" i="1" dirty="0">
                <a:solidFill>
                  <a:srgbClr val="000000"/>
                </a:solidFill>
                <a:cs typeface="Times New Roman" panose="02020603050405020304" pitchFamily="18" charset="0"/>
              </a:rPr>
              <a:t>if</a:t>
            </a:r>
            <a:r>
              <a:rPr lang="en-US" sz="1400" dirty="0">
                <a:solidFill>
                  <a:srgbClr val="000000"/>
                </a:solidFill>
                <a:cs typeface="Times New Roman" panose="02020603050405020304" pitchFamily="18" charset="0"/>
              </a:rPr>
              <a:t> the bridge is on a Federal-aid highway.</a:t>
            </a:r>
          </a:p>
          <a:p>
            <a:pPr marL="642938" lvl="2" indent="-128588">
              <a:buFont typeface="Arial" panose="020B0604020202020204" pitchFamily="34" charset="0"/>
              <a:buChar char="•"/>
            </a:pPr>
            <a:r>
              <a:rPr lang="en-US" sz="1400" dirty="0">
                <a:solidFill>
                  <a:srgbClr val="000000"/>
                </a:solidFill>
                <a:cs typeface="Times New Roman" panose="02020603050405020304" pitchFamily="18" charset="0"/>
              </a:rPr>
              <a:t>At a State’s request, the Secretary now may use a State’s NHPP apportionment to pay the subsidy and administrative costs for TIFIA credit assistance for an eligible project.</a:t>
            </a:r>
          </a:p>
          <a:p>
            <a:pPr marL="642938" lvl="2" indent="-128588">
              <a:buFont typeface="Arial" panose="020B0604020202020204" pitchFamily="34" charset="0"/>
              <a:buChar char="•"/>
            </a:pPr>
            <a:r>
              <a:rPr lang="en-US" sz="1400" dirty="0">
                <a:solidFill>
                  <a:srgbClr val="000000"/>
                </a:solidFill>
                <a:cs typeface="Times New Roman" panose="02020603050405020304" pitchFamily="18" charset="0"/>
              </a:rPr>
              <a:t>It provides specific NHPP eligibility for vehicle-to-infrastructure (V2I) communication equipment.</a:t>
            </a:r>
          </a:p>
        </p:txBody>
      </p:sp>
    </p:spTree>
    <p:extLst>
      <p:ext uri="{BB962C8B-B14F-4D97-AF65-F5344CB8AC3E}">
        <p14:creationId xmlns:p14="http://schemas.microsoft.com/office/powerpoint/2010/main" val="20610076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3323-0549-422A-A5E3-50F670CB114E}"/>
              </a:ext>
            </a:extLst>
          </p:cNvPr>
          <p:cNvSpPr>
            <a:spLocks noGrp="1"/>
          </p:cNvSpPr>
          <p:nvPr>
            <p:ph type="title"/>
          </p:nvPr>
        </p:nvSpPr>
        <p:spPr>
          <a:xfrm>
            <a:off x="0" y="374853"/>
            <a:ext cx="5915025" cy="326135"/>
          </a:xfrm>
        </p:spPr>
        <p:txBody>
          <a:bodyPr tIns="91440" bIns="0">
            <a:normAutofit fontScale="90000"/>
          </a:bodyPr>
          <a:lstStyle/>
          <a:p>
            <a:r>
              <a:rPr lang="en-US" sz="2700" dirty="0"/>
              <a:t>Why SUMO?</a:t>
            </a:r>
          </a:p>
        </p:txBody>
      </p:sp>
      <p:sp>
        <p:nvSpPr>
          <p:cNvPr id="3" name="Content Placeholder 2">
            <a:extLst>
              <a:ext uri="{FF2B5EF4-FFF2-40B4-BE49-F238E27FC236}">
                <a16:creationId xmlns:a16="http://schemas.microsoft.com/office/drawing/2014/main" id="{B8B9F7E7-C5A6-4BB0-B846-7825D5BF347D}"/>
              </a:ext>
            </a:extLst>
          </p:cNvPr>
          <p:cNvSpPr>
            <a:spLocks noGrp="1"/>
          </p:cNvSpPr>
          <p:nvPr>
            <p:ph idx="1"/>
          </p:nvPr>
        </p:nvSpPr>
        <p:spPr>
          <a:xfrm>
            <a:off x="179537" y="1193800"/>
            <a:ext cx="6151982" cy="5001313"/>
          </a:xfrm>
        </p:spPr>
        <p:txBody>
          <a:bodyPr vert="horz" lIns="51435" tIns="25718" rIns="51435" bIns="25718" rtlCol="0" anchor="t">
            <a:normAutofit/>
          </a:bodyPr>
          <a:lstStyle/>
          <a:p>
            <a:pPr marL="0" indent="0" algn="just">
              <a:buNone/>
            </a:pPr>
            <a:r>
              <a:rPr lang="en-US" sz="1800" spc="6" dirty="0">
                <a:cs typeface="Calibri"/>
              </a:rPr>
              <a:t>My final model </a:t>
            </a:r>
            <a:r>
              <a:rPr lang="en-US" sz="1800" spc="3" dirty="0">
                <a:cs typeface="Calibri"/>
              </a:rPr>
              <a:t>will </a:t>
            </a:r>
            <a:r>
              <a:rPr lang="en-US" sz="1800" dirty="0">
                <a:cs typeface="Calibri"/>
              </a:rPr>
              <a:t>consist </a:t>
            </a:r>
            <a:r>
              <a:rPr lang="en-US" sz="1800" spc="6" dirty="0">
                <a:cs typeface="Calibri"/>
              </a:rPr>
              <a:t>of </a:t>
            </a:r>
            <a:r>
              <a:rPr lang="en-US" sz="1800" spc="3" dirty="0">
                <a:cs typeface="Calibri"/>
              </a:rPr>
              <a:t>two parts, </a:t>
            </a:r>
            <a:r>
              <a:rPr lang="en-US" sz="1800" spc="6" dirty="0">
                <a:cs typeface="Calibri"/>
              </a:rPr>
              <a:t>a </a:t>
            </a:r>
            <a:r>
              <a:rPr lang="en-US" sz="1800" dirty="0">
                <a:cs typeface="Calibri"/>
              </a:rPr>
              <a:t>traffic simulator </a:t>
            </a:r>
            <a:r>
              <a:rPr lang="en-US" sz="1800" spc="6" dirty="0">
                <a:cs typeface="Calibri"/>
              </a:rPr>
              <a:t>and an </a:t>
            </a:r>
            <a:r>
              <a:rPr lang="en-US" sz="1800" dirty="0">
                <a:cs typeface="Calibri"/>
              </a:rPr>
              <a:t>owner/operator </a:t>
            </a:r>
            <a:r>
              <a:rPr lang="en-US" sz="1800" spc="3" dirty="0">
                <a:cs typeface="Calibri"/>
              </a:rPr>
              <a:t>module. </a:t>
            </a:r>
          </a:p>
          <a:p>
            <a:pPr lvl="1" algn="just"/>
            <a:endParaRPr lang="en-US" sz="1600" spc="6" dirty="0">
              <a:cs typeface="Calibri"/>
            </a:endParaRPr>
          </a:p>
          <a:p>
            <a:pPr lvl="1" algn="just"/>
            <a:r>
              <a:rPr lang="en-US" sz="1600" spc="6" dirty="0">
                <a:cs typeface="Calibri"/>
              </a:rPr>
              <a:t>The open </a:t>
            </a:r>
            <a:r>
              <a:rPr lang="en-US" sz="1600" dirty="0">
                <a:cs typeface="Calibri"/>
              </a:rPr>
              <a:t>source software  platform, </a:t>
            </a:r>
            <a:r>
              <a:rPr lang="en-US" sz="1600" spc="3" dirty="0">
                <a:cs typeface="Calibri"/>
              </a:rPr>
              <a:t>“</a:t>
            </a:r>
            <a:r>
              <a:rPr lang="en-US" sz="1600" b="1" spc="3" dirty="0">
                <a:cs typeface="Calibri"/>
              </a:rPr>
              <a:t>S</a:t>
            </a:r>
            <a:r>
              <a:rPr lang="en-US" sz="1600" spc="3" dirty="0">
                <a:cs typeface="Calibri"/>
              </a:rPr>
              <a:t>imulation </a:t>
            </a:r>
            <a:r>
              <a:rPr lang="en-US" sz="1600" spc="6" dirty="0">
                <a:cs typeface="Calibri"/>
              </a:rPr>
              <a:t>of </a:t>
            </a:r>
            <a:r>
              <a:rPr lang="en-US" sz="1600" b="1" spc="6" dirty="0">
                <a:cs typeface="Calibri"/>
              </a:rPr>
              <a:t>U</a:t>
            </a:r>
            <a:r>
              <a:rPr lang="en-US" sz="1600" spc="6" dirty="0">
                <a:cs typeface="Calibri"/>
              </a:rPr>
              <a:t>rban </a:t>
            </a:r>
            <a:r>
              <a:rPr lang="en-US" sz="1600" b="1" spc="6" dirty="0" err="1">
                <a:cs typeface="Calibri"/>
              </a:rPr>
              <a:t>MO</a:t>
            </a:r>
            <a:r>
              <a:rPr lang="en-US" sz="1600" spc="6" dirty="0" err="1">
                <a:cs typeface="Calibri"/>
              </a:rPr>
              <a:t>bility</a:t>
            </a:r>
            <a:r>
              <a:rPr lang="en-US" sz="1600" spc="6" dirty="0">
                <a:cs typeface="Calibri"/>
              </a:rPr>
              <a:t>” </a:t>
            </a:r>
            <a:r>
              <a:rPr lang="en-US" sz="1600" spc="3" dirty="0">
                <a:cs typeface="Calibri"/>
              </a:rPr>
              <a:t>(SUMO), </a:t>
            </a:r>
            <a:r>
              <a:rPr lang="en-US" sz="1600" dirty="0">
                <a:cs typeface="Calibri"/>
              </a:rPr>
              <a:t>will </a:t>
            </a:r>
            <a:r>
              <a:rPr lang="en-US" sz="1600" spc="6" dirty="0">
                <a:cs typeface="Calibri"/>
              </a:rPr>
              <a:t>be </a:t>
            </a:r>
            <a:r>
              <a:rPr lang="en-US" sz="1600" dirty="0">
                <a:cs typeface="Calibri"/>
              </a:rPr>
              <a:t>utilized to simulate </a:t>
            </a:r>
            <a:r>
              <a:rPr lang="en-US" sz="1600" spc="3" dirty="0">
                <a:cs typeface="Calibri"/>
              </a:rPr>
              <a:t>the </a:t>
            </a:r>
            <a:r>
              <a:rPr lang="en-US" sz="1600" dirty="0">
                <a:cs typeface="Calibri"/>
              </a:rPr>
              <a:t>traffic flows. </a:t>
            </a:r>
            <a:r>
              <a:rPr lang="en-US" sz="1600" spc="3" dirty="0">
                <a:cs typeface="Calibri"/>
              </a:rPr>
              <a:t>Building off the </a:t>
            </a:r>
            <a:r>
              <a:rPr lang="en-US" sz="1600" dirty="0">
                <a:cs typeface="Calibri"/>
              </a:rPr>
              <a:t>existing  source </a:t>
            </a:r>
            <a:r>
              <a:rPr lang="en-US" sz="1600" spc="3" dirty="0">
                <a:cs typeface="Calibri"/>
              </a:rPr>
              <a:t>code, the </a:t>
            </a:r>
            <a:r>
              <a:rPr lang="en-US" sz="1600" dirty="0">
                <a:cs typeface="Calibri"/>
              </a:rPr>
              <a:t>simulator will collect </a:t>
            </a:r>
            <a:r>
              <a:rPr lang="en-US" sz="1600" spc="6" dirty="0">
                <a:cs typeface="Calibri"/>
              </a:rPr>
              <a:t>and </a:t>
            </a:r>
            <a:r>
              <a:rPr lang="en-US" sz="1600" dirty="0">
                <a:cs typeface="Calibri"/>
              </a:rPr>
              <a:t>update </a:t>
            </a:r>
            <a:r>
              <a:rPr lang="en-US" sz="1600" spc="3" dirty="0">
                <a:cs typeface="Calibri"/>
              </a:rPr>
              <a:t>critical </a:t>
            </a:r>
            <a:r>
              <a:rPr lang="en-US" sz="1600" dirty="0">
                <a:cs typeface="Calibri"/>
              </a:rPr>
              <a:t>information </a:t>
            </a:r>
            <a:r>
              <a:rPr lang="en-US" sz="1600" spc="6" dirty="0">
                <a:cs typeface="Calibri"/>
              </a:rPr>
              <a:t>about </a:t>
            </a:r>
            <a:r>
              <a:rPr lang="en-US" sz="1600" spc="3" dirty="0">
                <a:cs typeface="Calibri"/>
              </a:rPr>
              <a:t>the type </a:t>
            </a:r>
            <a:r>
              <a:rPr lang="en-US" sz="1600" spc="6" dirty="0">
                <a:cs typeface="Calibri"/>
              </a:rPr>
              <a:t>of </a:t>
            </a:r>
            <a:r>
              <a:rPr lang="en-US" sz="1600" dirty="0">
                <a:cs typeface="Calibri"/>
              </a:rPr>
              <a:t>road, its </a:t>
            </a:r>
            <a:r>
              <a:rPr lang="en-US" sz="1600" spc="3" dirty="0">
                <a:cs typeface="Calibri"/>
              </a:rPr>
              <a:t>age, </a:t>
            </a:r>
            <a:r>
              <a:rPr lang="en-US" sz="1600" dirty="0">
                <a:cs typeface="Calibri"/>
              </a:rPr>
              <a:t>its </a:t>
            </a:r>
            <a:r>
              <a:rPr lang="en-US" sz="1600" spc="3" dirty="0">
                <a:cs typeface="Calibri"/>
              </a:rPr>
              <a:t>use, </a:t>
            </a:r>
            <a:r>
              <a:rPr lang="en-US" sz="1600" spc="6" dirty="0">
                <a:cs typeface="Calibri"/>
              </a:rPr>
              <a:t>and </a:t>
            </a:r>
            <a:r>
              <a:rPr lang="en-US" sz="1600" dirty="0">
                <a:cs typeface="Calibri"/>
              </a:rPr>
              <a:t>its </a:t>
            </a:r>
            <a:r>
              <a:rPr lang="en-US" sz="1600" spc="186" dirty="0">
                <a:cs typeface="Calibri"/>
              </a:rPr>
              <a:t> </a:t>
            </a:r>
            <a:r>
              <a:rPr lang="en-US" sz="1600" spc="3" dirty="0">
                <a:cs typeface="Calibri"/>
              </a:rPr>
              <a:t>condition </a:t>
            </a:r>
            <a:r>
              <a:rPr lang="en-US" sz="1600" dirty="0">
                <a:cs typeface="Calibri"/>
              </a:rPr>
              <a:t>rating. </a:t>
            </a:r>
          </a:p>
          <a:p>
            <a:pPr lvl="1" algn="just"/>
            <a:endParaRPr lang="en-US" sz="1600" dirty="0">
              <a:cs typeface="Calibri"/>
            </a:endParaRPr>
          </a:p>
          <a:p>
            <a:pPr lvl="1" algn="just"/>
            <a:endParaRPr lang="en-US" sz="1600" dirty="0">
              <a:cs typeface="Calibri"/>
            </a:endParaRPr>
          </a:p>
          <a:p>
            <a:pPr lvl="1" algn="just"/>
            <a:r>
              <a:rPr lang="en-US" sz="1600" spc="3" dirty="0">
                <a:cs typeface="Calibri"/>
              </a:rPr>
              <a:t>The </a:t>
            </a:r>
            <a:r>
              <a:rPr lang="en-US" sz="1600" dirty="0">
                <a:cs typeface="Calibri"/>
              </a:rPr>
              <a:t>owner and operator </a:t>
            </a:r>
            <a:r>
              <a:rPr lang="en-US" sz="1600" spc="6" dirty="0">
                <a:cs typeface="Calibri"/>
              </a:rPr>
              <a:t>module </a:t>
            </a:r>
            <a:r>
              <a:rPr lang="en-US" sz="1600" dirty="0">
                <a:cs typeface="Calibri"/>
              </a:rPr>
              <a:t>will </a:t>
            </a:r>
            <a:r>
              <a:rPr lang="en-US" sz="1600" spc="6" dirty="0">
                <a:cs typeface="Calibri"/>
              </a:rPr>
              <a:t>be </a:t>
            </a:r>
            <a:r>
              <a:rPr lang="en-US" sz="1600" spc="3" dirty="0">
                <a:cs typeface="Calibri"/>
              </a:rPr>
              <a:t>developed </a:t>
            </a:r>
            <a:r>
              <a:rPr lang="en-US" sz="1600" spc="6" dirty="0">
                <a:cs typeface="Calibri"/>
              </a:rPr>
              <a:t>as a </a:t>
            </a:r>
            <a:r>
              <a:rPr lang="en-US" sz="1600" spc="3" dirty="0">
                <a:cs typeface="Calibri"/>
              </a:rPr>
              <a:t>standalone </a:t>
            </a:r>
            <a:r>
              <a:rPr lang="en-US" sz="1600" spc="6" dirty="0">
                <a:cs typeface="Calibri"/>
              </a:rPr>
              <a:t>Python </a:t>
            </a:r>
            <a:r>
              <a:rPr lang="en-US" sz="1600" spc="3" dirty="0">
                <a:cs typeface="Calibri"/>
              </a:rPr>
              <a:t>based module. </a:t>
            </a:r>
            <a:r>
              <a:rPr lang="en-US" sz="1600" spc="6" dirty="0">
                <a:cs typeface="Calibri"/>
              </a:rPr>
              <a:t>The </a:t>
            </a:r>
            <a:r>
              <a:rPr lang="en-US" sz="1600" spc="3" dirty="0">
                <a:cs typeface="Calibri"/>
              </a:rPr>
              <a:t>goal </a:t>
            </a:r>
            <a:r>
              <a:rPr lang="en-US" sz="1600" spc="6" dirty="0">
                <a:cs typeface="Calibri"/>
              </a:rPr>
              <a:t>of </a:t>
            </a:r>
            <a:r>
              <a:rPr lang="en-US" sz="1600" spc="3" dirty="0">
                <a:cs typeface="Calibri"/>
              </a:rPr>
              <a:t>the </a:t>
            </a:r>
            <a:r>
              <a:rPr lang="en-US" sz="1600" dirty="0">
                <a:cs typeface="Calibri"/>
              </a:rPr>
              <a:t>owner and operator </a:t>
            </a:r>
            <a:r>
              <a:rPr lang="en-US" sz="1600" spc="6" dirty="0">
                <a:cs typeface="Calibri"/>
              </a:rPr>
              <a:t>module </a:t>
            </a:r>
            <a:r>
              <a:rPr lang="en-US" sz="1600" dirty="0">
                <a:cs typeface="Calibri"/>
              </a:rPr>
              <a:t>is to </a:t>
            </a:r>
            <a:r>
              <a:rPr lang="en-US" sz="1600" spc="3" dirty="0">
                <a:cs typeface="Calibri"/>
              </a:rPr>
              <a:t>mimic actual  maintenance </a:t>
            </a:r>
            <a:r>
              <a:rPr lang="en-US" sz="1600" spc="6" dirty="0">
                <a:cs typeface="Calibri"/>
              </a:rPr>
              <a:t>and </a:t>
            </a:r>
            <a:r>
              <a:rPr lang="en-US" sz="1600" dirty="0">
                <a:cs typeface="Calibri"/>
              </a:rPr>
              <a:t>operational </a:t>
            </a:r>
            <a:r>
              <a:rPr lang="en-US" sz="1600" spc="6" dirty="0">
                <a:cs typeface="Calibri"/>
              </a:rPr>
              <a:t>decision </a:t>
            </a:r>
            <a:r>
              <a:rPr lang="en-US" sz="1600" dirty="0">
                <a:cs typeface="Calibri"/>
              </a:rPr>
              <a:t>processes. </a:t>
            </a:r>
            <a:r>
              <a:rPr lang="en-US" sz="1600" spc="6" dirty="0">
                <a:cs typeface="Calibri"/>
              </a:rPr>
              <a:t>The </a:t>
            </a:r>
            <a:r>
              <a:rPr lang="en-US" sz="1600" spc="3" dirty="0">
                <a:cs typeface="Calibri"/>
              </a:rPr>
              <a:t>framework </a:t>
            </a:r>
            <a:r>
              <a:rPr lang="en-US" sz="1600" dirty="0">
                <a:cs typeface="Calibri"/>
              </a:rPr>
              <a:t>from </a:t>
            </a:r>
            <a:r>
              <a:rPr lang="en-US" sz="1600" spc="3" dirty="0">
                <a:cs typeface="Calibri"/>
              </a:rPr>
              <a:t>the </a:t>
            </a:r>
            <a:r>
              <a:rPr lang="en-US" sz="1600" spc="6" dirty="0">
                <a:cs typeface="Calibri"/>
              </a:rPr>
              <a:t>model </a:t>
            </a:r>
            <a:r>
              <a:rPr lang="en-US" sz="1600" dirty="0">
                <a:cs typeface="Calibri"/>
              </a:rPr>
              <a:t>will </a:t>
            </a:r>
            <a:r>
              <a:rPr lang="en-US" sz="1600" spc="6" dirty="0">
                <a:cs typeface="Calibri"/>
              </a:rPr>
              <a:t>be </a:t>
            </a:r>
            <a:r>
              <a:rPr lang="en-US" sz="1600" spc="3" dirty="0">
                <a:cs typeface="Calibri"/>
              </a:rPr>
              <a:t>based </a:t>
            </a:r>
            <a:r>
              <a:rPr lang="en-US" sz="1600" spc="8" dirty="0">
                <a:cs typeface="Calibri"/>
              </a:rPr>
              <a:t>on </a:t>
            </a:r>
            <a:r>
              <a:rPr lang="en-US" sz="1600" spc="-11" dirty="0">
                <a:cs typeface="Calibri"/>
              </a:rPr>
              <a:t>FHWA’s </a:t>
            </a:r>
            <a:r>
              <a:rPr lang="en-US" sz="1600" dirty="0">
                <a:cs typeface="Calibri"/>
              </a:rPr>
              <a:t>transportation  </a:t>
            </a:r>
            <a:r>
              <a:rPr lang="en-US" sz="1600" spc="3" dirty="0">
                <a:cs typeface="Calibri"/>
              </a:rPr>
              <a:t>asset management plan </a:t>
            </a:r>
            <a:r>
              <a:rPr lang="en-US" sz="1600" spc="-3" dirty="0">
                <a:cs typeface="Calibri"/>
              </a:rPr>
              <a:t>(TAMP) </a:t>
            </a:r>
            <a:r>
              <a:rPr lang="en-US" sz="1600" dirty="0">
                <a:cs typeface="Calibri"/>
              </a:rPr>
              <a:t>best practices</a:t>
            </a:r>
            <a:r>
              <a:rPr lang="en-US" sz="1600" spc="6" dirty="0">
                <a:cs typeface="Calibri"/>
              </a:rPr>
              <a:t> </a:t>
            </a:r>
            <a:r>
              <a:rPr lang="en-US" sz="1600" spc="3" dirty="0">
                <a:cs typeface="Calibri"/>
              </a:rPr>
              <a:t>guidelines.</a:t>
            </a:r>
            <a:endParaRPr lang="en-US" sz="1600" dirty="0">
              <a:cs typeface="Calibri"/>
            </a:endParaRPr>
          </a:p>
          <a:p>
            <a:endParaRPr lang="en-US" sz="1800" dirty="0"/>
          </a:p>
        </p:txBody>
      </p:sp>
      <p:sp>
        <p:nvSpPr>
          <p:cNvPr id="4" name="object 4">
            <a:extLst>
              <a:ext uri="{FF2B5EF4-FFF2-40B4-BE49-F238E27FC236}">
                <a16:creationId xmlns:a16="http://schemas.microsoft.com/office/drawing/2014/main" id="{3AA3C61E-C30E-4AFD-AA0F-6933CBBA2B6C}"/>
              </a:ext>
            </a:extLst>
          </p:cNvPr>
          <p:cNvSpPr/>
          <p:nvPr/>
        </p:nvSpPr>
        <p:spPr>
          <a:xfrm>
            <a:off x="125313" y="1986185"/>
            <a:ext cx="449847" cy="426815"/>
          </a:xfrm>
          <a:prstGeom prst="rect">
            <a:avLst/>
          </a:prstGeom>
          <a:blipFill>
            <a:blip r:embed="rId3" cstate="print"/>
            <a:stretch>
              <a:fillRect/>
            </a:stretch>
          </a:blipFill>
        </p:spPr>
        <p:txBody>
          <a:bodyPr wrap="square" lIns="0" tIns="0" rIns="0" bIns="0" rtlCol="0"/>
          <a:lstStyle/>
          <a:p>
            <a:pPr defTabSz="514350">
              <a:defRPr/>
            </a:pPr>
            <a:endParaRPr sz="1013" dirty="0">
              <a:solidFill>
                <a:prstClr val="black"/>
              </a:solidFill>
              <a:latin typeface="Calibri" panose="020F0502020204030204"/>
            </a:endParaRPr>
          </a:p>
        </p:txBody>
      </p:sp>
      <p:pic>
        <p:nvPicPr>
          <p:cNvPr id="6" name="Picture 5">
            <a:extLst>
              <a:ext uri="{FF2B5EF4-FFF2-40B4-BE49-F238E27FC236}">
                <a16:creationId xmlns:a16="http://schemas.microsoft.com/office/drawing/2014/main" id="{F08DD65B-E13E-4AA0-92C4-A26D4275A979}"/>
              </a:ext>
            </a:extLst>
          </p:cNvPr>
          <p:cNvPicPr>
            <a:picLocks noChangeAspect="1"/>
          </p:cNvPicPr>
          <p:nvPr/>
        </p:nvPicPr>
        <p:blipFill>
          <a:blip r:embed="rId4"/>
          <a:stretch>
            <a:fillRect/>
          </a:stretch>
        </p:blipFill>
        <p:spPr>
          <a:xfrm>
            <a:off x="110219" y="3694456"/>
            <a:ext cx="456362" cy="229844"/>
          </a:xfrm>
          <a:prstGeom prst="rect">
            <a:avLst/>
          </a:prstGeom>
        </p:spPr>
      </p:pic>
    </p:spTree>
    <p:extLst>
      <p:ext uri="{BB962C8B-B14F-4D97-AF65-F5344CB8AC3E}">
        <p14:creationId xmlns:p14="http://schemas.microsoft.com/office/powerpoint/2010/main" val="4134482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67A1-8520-4D18-B152-92AAB2D478FC}"/>
              </a:ext>
            </a:extLst>
          </p:cNvPr>
          <p:cNvSpPr>
            <a:spLocks noGrp="1"/>
          </p:cNvSpPr>
          <p:nvPr>
            <p:ph type="title"/>
          </p:nvPr>
        </p:nvSpPr>
        <p:spPr>
          <a:xfrm>
            <a:off x="-57607" y="1127219"/>
            <a:ext cx="6858000" cy="341933"/>
          </a:xfrm>
        </p:spPr>
        <p:txBody>
          <a:bodyPr>
            <a:noAutofit/>
          </a:bodyPr>
          <a:lstStyle/>
          <a:p>
            <a:pPr algn="ctr"/>
            <a:r>
              <a:rPr lang="en-US" sz="4000" dirty="0"/>
              <a:t>SUMO vs PT </a:t>
            </a:r>
            <a:r>
              <a:rPr lang="en-US" sz="4000" dirty="0" err="1"/>
              <a:t>Visum</a:t>
            </a:r>
            <a:endParaRPr lang="en-US" sz="4000" dirty="0"/>
          </a:p>
        </p:txBody>
      </p:sp>
      <p:sp>
        <p:nvSpPr>
          <p:cNvPr id="3" name="Text Placeholder 2">
            <a:extLst>
              <a:ext uri="{FF2B5EF4-FFF2-40B4-BE49-F238E27FC236}">
                <a16:creationId xmlns:a16="http://schemas.microsoft.com/office/drawing/2014/main" id="{3B511472-C4C9-42AD-BDA2-ED10B4031F03}"/>
              </a:ext>
            </a:extLst>
          </p:cNvPr>
          <p:cNvSpPr>
            <a:spLocks noGrp="1"/>
          </p:cNvSpPr>
          <p:nvPr>
            <p:ph type="body" idx="1"/>
          </p:nvPr>
        </p:nvSpPr>
        <p:spPr>
          <a:xfrm>
            <a:off x="179990" y="2495742"/>
            <a:ext cx="2901255" cy="463451"/>
          </a:xfrm>
        </p:spPr>
        <p:txBody>
          <a:bodyPr>
            <a:normAutofit fontScale="92500" lnSpcReduction="20000"/>
          </a:bodyPr>
          <a:lstStyle/>
          <a:p>
            <a:r>
              <a:rPr lang="en-US" sz="2400" dirty="0"/>
              <a:t>Similarities </a:t>
            </a:r>
          </a:p>
        </p:txBody>
      </p:sp>
      <p:sp>
        <p:nvSpPr>
          <p:cNvPr id="4" name="Content Placeholder 3">
            <a:extLst>
              <a:ext uri="{FF2B5EF4-FFF2-40B4-BE49-F238E27FC236}">
                <a16:creationId xmlns:a16="http://schemas.microsoft.com/office/drawing/2014/main" id="{681E91F6-E0DA-4EBC-A8EC-AAE19FF6657F}"/>
              </a:ext>
            </a:extLst>
          </p:cNvPr>
          <p:cNvSpPr>
            <a:spLocks noGrp="1"/>
          </p:cNvSpPr>
          <p:nvPr>
            <p:ph sz="half" idx="2"/>
          </p:nvPr>
        </p:nvSpPr>
        <p:spPr>
          <a:xfrm>
            <a:off x="179990" y="3016001"/>
            <a:ext cx="3077642" cy="2072581"/>
          </a:xfrm>
        </p:spPr>
        <p:txBody>
          <a:bodyPr>
            <a:noAutofit/>
          </a:bodyPr>
          <a:lstStyle/>
          <a:p>
            <a:r>
              <a:rPr lang="en-US" sz="1600" dirty="0"/>
              <a:t>Each can interface with external Python Code during the simulation.</a:t>
            </a:r>
          </a:p>
          <a:p>
            <a:r>
              <a:rPr lang="en-US" sz="1600" dirty="0"/>
              <a:t>Can use matrix O/D for demand</a:t>
            </a:r>
          </a:p>
          <a:p>
            <a:r>
              <a:rPr lang="en-US" sz="1600" dirty="0"/>
              <a:t>Can import external files to generate points of interest (POIs)</a:t>
            </a:r>
          </a:p>
          <a:p>
            <a:r>
              <a:rPr lang="en-US" sz="1600" dirty="0"/>
              <a:t>Uses traffic analysis zones (TAZ) for routing purposes</a:t>
            </a:r>
          </a:p>
          <a:p>
            <a:r>
              <a:rPr lang="en-US" sz="1600" dirty="0"/>
              <a:t>Abilities to model multi-modal transportation systems, transportation objects, and user classes</a:t>
            </a:r>
          </a:p>
          <a:p>
            <a:endParaRPr lang="en-US" sz="1600" dirty="0"/>
          </a:p>
        </p:txBody>
      </p:sp>
      <p:sp>
        <p:nvSpPr>
          <p:cNvPr id="5" name="Text Placeholder 4">
            <a:extLst>
              <a:ext uri="{FF2B5EF4-FFF2-40B4-BE49-F238E27FC236}">
                <a16:creationId xmlns:a16="http://schemas.microsoft.com/office/drawing/2014/main" id="{CA598CEB-FF30-4CEE-9E92-9C6229BEE429}"/>
              </a:ext>
            </a:extLst>
          </p:cNvPr>
          <p:cNvSpPr>
            <a:spLocks noGrp="1"/>
          </p:cNvSpPr>
          <p:nvPr>
            <p:ph type="body" sz="quarter" idx="3"/>
          </p:nvPr>
        </p:nvSpPr>
        <p:spPr>
          <a:xfrm>
            <a:off x="3428999" y="2600658"/>
            <a:ext cx="2915543" cy="358535"/>
          </a:xfrm>
        </p:spPr>
        <p:txBody>
          <a:bodyPr>
            <a:normAutofit fontScale="92500" lnSpcReduction="20000"/>
          </a:bodyPr>
          <a:lstStyle/>
          <a:p>
            <a:r>
              <a:rPr lang="en-US" sz="2400" dirty="0"/>
              <a:t>Differences</a:t>
            </a:r>
          </a:p>
        </p:txBody>
      </p:sp>
      <p:sp>
        <p:nvSpPr>
          <p:cNvPr id="6" name="Content Placeholder 5">
            <a:extLst>
              <a:ext uri="{FF2B5EF4-FFF2-40B4-BE49-F238E27FC236}">
                <a16:creationId xmlns:a16="http://schemas.microsoft.com/office/drawing/2014/main" id="{46E3241A-AFF5-403B-9B6D-EAE6DCB84A11}"/>
              </a:ext>
            </a:extLst>
          </p:cNvPr>
          <p:cNvSpPr>
            <a:spLocks noGrp="1"/>
          </p:cNvSpPr>
          <p:nvPr>
            <p:ph sz="quarter" idx="4"/>
          </p:nvPr>
        </p:nvSpPr>
        <p:spPr>
          <a:xfrm>
            <a:off x="3429000" y="3016001"/>
            <a:ext cx="2915543" cy="4444008"/>
          </a:xfrm>
        </p:spPr>
        <p:txBody>
          <a:bodyPr vert="horz" lIns="51435" tIns="25718" rIns="51435" bIns="25718" rtlCol="0" anchor="t">
            <a:normAutofit lnSpcReduction="10000"/>
          </a:bodyPr>
          <a:lstStyle/>
          <a:p>
            <a:r>
              <a:rPr lang="en-US" sz="1600" dirty="0"/>
              <a:t>SUMO is an Open Source. </a:t>
            </a:r>
            <a:r>
              <a:rPr lang="en-US" sz="1600" dirty="0" err="1"/>
              <a:t>Visum</a:t>
            </a:r>
            <a:r>
              <a:rPr lang="en-US" sz="1600" dirty="0"/>
              <a:t> is a Professional Software Package.</a:t>
            </a:r>
          </a:p>
          <a:p>
            <a:r>
              <a:rPr lang="en-US" sz="1600" dirty="0"/>
              <a:t>Open source lends itself to incorporating new rules and behaviors into simulation easier. </a:t>
            </a:r>
          </a:p>
          <a:p>
            <a:r>
              <a:rPr lang="en-US" sz="1600" dirty="0"/>
              <a:t>SUMO tools are natively written in C++ and Python; adaptation of existing tools is easily accomplished.</a:t>
            </a:r>
          </a:p>
          <a:p>
            <a:r>
              <a:rPr lang="en-US" sz="1600" dirty="0"/>
              <a:t>SUMO has a wide community of developers creating new tools and improving old tools. </a:t>
            </a:r>
          </a:p>
          <a:p>
            <a:r>
              <a:rPr lang="en-US" sz="1600" dirty="0" err="1"/>
              <a:t>Visum’s</a:t>
            </a:r>
            <a:r>
              <a:rPr lang="en-US" sz="1600" dirty="0"/>
              <a:t> add-on Market Place is limited, but contains a more sophisticated traffic engineering modules for modeling the TLS and roadway parameters. </a:t>
            </a:r>
          </a:p>
        </p:txBody>
      </p:sp>
      <p:pic>
        <p:nvPicPr>
          <p:cNvPr id="1026" name="Picture 2" descr="http://sumo.dlr.de/w/images/thumb/7/70/MediaWikiSidebarLogo.png/50px-MediaWikiSidebarLogo.png">
            <a:extLst>
              <a:ext uri="{FF2B5EF4-FFF2-40B4-BE49-F238E27FC236}">
                <a16:creationId xmlns:a16="http://schemas.microsoft.com/office/drawing/2014/main" id="{D6E9EFFE-C8BF-4306-BA20-D15934773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7" y="791632"/>
            <a:ext cx="856793" cy="856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8C7ED71-E9BF-46DA-A159-FAFBF46A924F}"/>
              </a:ext>
            </a:extLst>
          </p:cNvPr>
          <p:cNvPicPr>
            <a:picLocks noChangeAspect="1"/>
          </p:cNvPicPr>
          <p:nvPr/>
        </p:nvPicPr>
        <p:blipFill>
          <a:blip r:embed="rId3"/>
          <a:stretch>
            <a:fillRect/>
          </a:stretch>
        </p:blipFill>
        <p:spPr>
          <a:xfrm>
            <a:off x="4076699" y="1597187"/>
            <a:ext cx="2723694" cy="770519"/>
          </a:xfrm>
          <a:prstGeom prst="rect">
            <a:avLst/>
          </a:prstGeom>
        </p:spPr>
      </p:pic>
      <p:sp>
        <p:nvSpPr>
          <p:cNvPr id="7" name="Rectangle 6">
            <a:extLst>
              <a:ext uri="{FF2B5EF4-FFF2-40B4-BE49-F238E27FC236}">
                <a16:creationId xmlns:a16="http://schemas.microsoft.com/office/drawing/2014/main" id="{D4A7E386-C093-42A4-8351-C116068DCDC9}"/>
              </a:ext>
            </a:extLst>
          </p:cNvPr>
          <p:cNvSpPr/>
          <p:nvPr/>
        </p:nvSpPr>
        <p:spPr>
          <a:xfrm>
            <a:off x="0" y="329074"/>
            <a:ext cx="2584618" cy="461665"/>
          </a:xfrm>
          <a:prstGeom prst="rect">
            <a:avLst/>
          </a:prstGeom>
        </p:spPr>
        <p:txBody>
          <a:bodyPr wrap="none">
            <a:spAutoFit/>
          </a:bodyPr>
          <a:lstStyle/>
          <a:p>
            <a:r>
              <a:rPr lang="en-US" sz="2400" dirty="0">
                <a:solidFill>
                  <a:schemeClr val="bg1"/>
                </a:solidFill>
                <a:latin typeface="+mj-lt"/>
              </a:rPr>
              <a:t>SUMO vs PT VISUM</a:t>
            </a:r>
          </a:p>
        </p:txBody>
      </p:sp>
    </p:spTree>
    <p:extLst>
      <p:ext uri="{BB962C8B-B14F-4D97-AF65-F5344CB8AC3E}">
        <p14:creationId xmlns:p14="http://schemas.microsoft.com/office/powerpoint/2010/main" val="3155264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3B44-3279-4109-8A1E-E0E6428F6DAA}"/>
              </a:ext>
            </a:extLst>
          </p:cNvPr>
          <p:cNvSpPr>
            <a:spLocks noGrp="1"/>
          </p:cNvSpPr>
          <p:nvPr>
            <p:ph type="title"/>
          </p:nvPr>
        </p:nvSpPr>
        <p:spPr>
          <a:xfrm>
            <a:off x="0" y="433388"/>
            <a:ext cx="5915025" cy="316112"/>
          </a:xfrm>
        </p:spPr>
        <p:txBody>
          <a:bodyPr/>
          <a:lstStyle/>
          <a:p>
            <a:r>
              <a:rPr lang="en-US" dirty="0"/>
              <a:t>The Dynamic User Assignment Routing Tool</a:t>
            </a:r>
          </a:p>
        </p:txBody>
      </p:sp>
      <p:sp>
        <p:nvSpPr>
          <p:cNvPr id="3" name="Content Placeholder 2">
            <a:extLst>
              <a:ext uri="{FF2B5EF4-FFF2-40B4-BE49-F238E27FC236}">
                <a16:creationId xmlns:a16="http://schemas.microsoft.com/office/drawing/2014/main" id="{DFEFAB7A-AB36-494A-8939-A88F0A406743}"/>
              </a:ext>
            </a:extLst>
          </p:cNvPr>
          <p:cNvSpPr>
            <a:spLocks noGrp="1"/>
          </p:cNvSpPr>
          <p:nvPr>
            <p:ph idx="1"/>
          </p:nvPr>
        </p:nvSpPr>
        <p:spPr>
          <a:xfrm>
            <a:off x="185737" y="889000"/>
            <a:ext cx="6378348" cy="5183188"/>
          </a:xfrm>
        </p:spPr>
        <p:txBody>
          <a:bodyPr>
            <a:noAutofit/>
          </a:bodyPr>
          <a:lstStyle/>
          <a:p>
            <a:pPr algn="just"/>
            <a:r>
              <a:rPr lang="en-US" sz="1800" dirty="0"/>
              <a:t>DUAROUTER imports different demand definitions, computes vehicle routes that may be used by SUMO using shortest path computation; When called iteratively DUAROUTER performs dynamic user assignment (DUA). This is facilitated by the tool duaiterate.py which converges to an equilibrium state (DUE).</a:t>
            </a:r>
          </a:p>
          <a:p>
            <a:pPr marL="0" indent="0">
              <a:buNone/>
            </a:pPr>
            <a:r>
              <a:rPr lang="en-US" sz="1800" dirty="0"/>
              <a:t>Purpose:</a:t>
            </a:r>
          </a:p>
          <a:p>
            <a:pPr marL="257175" lvl="1" indent="0">
              <a:buNone/>
            </a:pPr>
            <a:r>
              <a:rPr lang="en-US" sz="1600" dirty="0"/>
              <a:t>A) Building vehicle routes from demand definitions</a:t>
            </a:r>
          </a:p>
          <a:p>
            <a:pPr marL="257175" lvl="1" indent="0">
              <a:buNone/>
            </a:pPr>
            <a:r>
              <a:rPr lang="en-US" sz="1600" dirty="0"/>
              <a:t>B) Computing routes during a user assignment</a:t>
            </a:r>
          </a:p>
          <a:p>
            <a:pPr marL="257175" lvl="1" indent="0">
              <a:buNone/>
            </a:pPr>
            <a:r>
              <a:rPr lang="en-US" sz="1600" dirty="0"/>
              <a:t>C) Repairing connectivity problems in existing route files</a:t>
            </a:r>
          </a:p>
          <a:p>
            <a:pPr marL="257175" lvl="1" indent="0">
              <a:buNone/>
            </a:pPr>
            <a:r>
              <a:rPr lang="en-US" sz="1600" dirty="0"/>
              <a:t>System: portable (Linux/Windows is tested); runs on command line</a:t>
            </a:r>
          </a:p>
          <a:p>
            <a:pPr marL="0" indent="0">
              <a:buNone/>
            </a:pPr>
            <a:r>
              <a:rPr lang="en-US" sz="1800" dirty="0"/>
              <a:t>Input (mandatory):</a:t>
            </a:r>
          </a:p>
          <a:p>
            <a:pPr marL="257175" lvl="1" indent="0">
              <a:buNone/>
            </a:pPr>
            <a:r>
              <a:rPr lang="en-US" sz="1600" dirty="0"/>
              <a:t>A) a road network</a:t>
            </a:r>
          </a:p>
          <a:p>
            <a:pPr marL="257175" lvl="1" indent="0">
              <a:buNone/>
            </a:pPr>
            <a:r>
              <a:rPr lang="en-US" sz="1600" dirty="0"/>
              <a:t>B) a demand definition, User trip definitions</a:t>
            </a:r>
          </a:p>
          <a:p>
            <a:pPr marL="0" indent="0">
              <a:buNone/>
            </a:pPr>
            <a:r>
              <a:rPr lang="en-US" sz="1800" dirty="0"/>
              <a:t>Output: Routes usable for SUMO’s simulations</a:t>
            </a:r>
          </a:p>
        </p:txBody>
      </p:sp>
      <p:sp>
        <p:nvSpPr>
          <p:cNvPr id="5" name="Oval 4">
            <a:extLst>
              <a:ext uri="{FF2B5EF4-FFF2-40B4-BE49-F238E27FC236}">
                <a16:creationId xmlns:a16="http://schemas.microsoft.com/office/drawing/2014/main" id="{4B1083E0-5CFF-47FC-B2FC-ACDD9E581376}"/>
              </a:ext>
            </a:extLst>
          </p:cNvPr>
          <p:cNvSpPr/>
          <p:nvPr/>
        </p:nvSpPr>
        <p:spPr>
          <a:xfrm>
            <a:off x="6479340" y="442324"/>
            <a:ext cx="316111" cy="316111"/>
          </a:xfrm>
          <a:prstGeom prst="ellipse">
            <a:avLst/>
          </a:prstGeom>
          <a:solidFill>
            <a:srgbClr val="FF0000"/>
          </a:solidFill>
          <a:ln w="2222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350" b="1" dirty="0">
                <a:solidFill>
                  <a:prstClr val="white"/>
                </a:solidFill>
                <a:latin typeface="Calibri" panose="020F0502020204030204"/>
              </a:rPr>
              <a:t>2</a:t>
            </a:r>
          </a:p>
        </p:txBody>
      </p:sp>
    </p:spTree>
    <p:extLst>
      <p:ext uri="{BB962C8B-B14F-4D97-AF65-F5344CB8AC3E}">
        <p14:creationId xmlns:p14="http://schemas.microsoft.com/office/powerpoint/2010/main" val="4088346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B351-E045-40A8-8940-511326820EBB}"/>
              </a:ext>
            </a:extLst>
          </p:cNvPr>
          <p:cNvSpPr>
            <a:spLocks noGrp="1"/>
          </p:cNvSpPr>
          <p:nvPr>
            <p:ph type="title"/>
          </p:nvPr>
        </p:nvSpPr>
        <p:spPr>
          <a:xfrm>
            <a:off x="-21596" y="934959"/>
            <a:ext cx="6858000" cy="562196"/>
          </a:xfrm>
        </p:spPr>
        <p:txBody>
          <a:bodyPr>
            <a:normAutofit fontScale="90000"/>
          </a:bodyPr>
          <a:lstStyle/>
          <a:p>
            <a:pPr algn="just"/>
            <a:r>
              <a:rPr lang="en-US" dirty="0">
                <a:solidFill>
                  <a:schemeClr val="tx1"/>
                </a:solidFill>
              </a:rPr>
              <a:t>Building a scenario without knowledge of routes, based on traffic count data </a:t>
            </a:r>
            <a:r>
              <a:rPr lang="en-US" sz="1350" u="sng" dirty="0">
                <a:solidFill>
                  <a:schemeClr val="tx1"/>
                </a:solidFill>
                <a:effectLst>
                  <a:outerShdw blurRad="38100" dist="38100" dir="2700000" algn="tl">
                    <a:srgbClr val="000000">
                      <a:alpha val="43137"/>
                    </a:srgbClr>
                  </a:outerShdw>
                </a:effectLst>
                <a:hlinkClick r:id="rId3"/>
              </a:rPr>
              <a:t>--- LINK to SUMO.Wiki Documentation---</a:t>
            </a:r>
            <a:endParaRPr lang="en-US" u="sng" dirty="0">
              <a:solidFill>
                <a:schemeClr val="tx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327A5F3-73BD-41EC-9CF6-BAC8D5A1AD8E}"/>
              </a:ext>
            </a:extLst>
          </p:cNvPr>
          <p:cNvSpPr>
            <a:spLocks noGrp="1"/>
          </p:cNvSpPr>
          <p:nvPr>
            <p:ph idx="1"/>
          </p:nvPr>
        </p:nvSpPr>
        <p:spPr>
          <a:xfrm>
            <a:off x="0" y="1573379"/>
            <a:ext cx="6150768" cy="1839387"/>
          </a:xfrm>
        </p:spPr>
        <p:txBody>
          <a:bodyPr>
            <a:normAutofit/>
          </a:bodyPr>
          <a:lstStyle/>
          <a:p>
            <a:pPr algn="just">
              <a:lnSpc>
                <a:spcPct val="150000"/>
              </a:lnSpc>
            </a:pPr>
            <a:r>
              <a:rPr lang="en-US" sz="1400" u="sng" dirty="0">
                <a:solidFill>
                  <a:schemeClr val="bg2">
                    <a:lumMod val="50000"/>
                  </a:schemeClr>
                </a:solidFill>
              </a:rPr>
              <a:t>Each road </a:t>
            </a:r>
            <a:r>
              <a:rPr lang="en-US" sz="1400" dirty="0"/>
              <a:t>where</a:t>
            </a:r>
            <a:r>
              <a:rPr lang="en-US" sz="1400" u="sng" dirty="0">
                <a:solidFill>
                  <a:schemeClr val="bg2">
                    <a:lumMod val="50000"/>
                  </a:schemeClr>
                </a:solidFill>
              </a:rPr>
              <a:t> measurements</a:t>
            </a:r>
            <a:r>
              <a:rPr lang="en-US" sz="1400" dirty="0"/>
              <a:t> are given should receive a </a:t>
            </a:r>
            <a:r>
              <a:rPr lang="en-US" sz="1400" u="sng" dirty="0">
                <a:solidFill>
                  <a:schemeClr val="bg2">
                    <a:lumMod val="50000"/>
                  </a:schemeClr>
                </a:solidFill>
              </a:rPr>
              <a:t>calibrator</a:t>
            </a:r>
            <a:r>
              <a:rPr lang="en-US" sz="1400" dirty="0"/>
              <a:t> and a </a:t>
            </a:r>
            <a:r>
              <a:rPr lang="en-US" sz="1400" u="sng" dirty="0">
                <a:solidFill>
                  <a:schemeClr val="bg2">
                    <a:lumMod val="50000"/>
                  </a:schemeClr>
                </a:solidFill>
              </a:rPr>
              <a:t>route probe detector</a:t>
            </a:r>
            <a:r>
              <a:rPr lang="en-US" sz="1400" dirty="0"/>
              <a:t>. As soon as the first vehicle has passed the route probe detector, the calibrator will be able to use that vehicles route. For the calibrator to be able to function before the first vehicle, it needs a </a:t>
            </a:r>
            <a:r>
              <a:rPr lang="en-US" sz="1400" i="1" dirty="0"/>
              <a:t>fall back</a:t>
            </a:r>
            <a:r>
              <a:rPr lang="en-US" sz="1400" dirty="0"/>
              <a:t> route which just needs to consist of a single road or a series of routes within a distribution.</a:t>
            </a:r>
          </a:p>
        </p:txBody>
      </p:sp>
      <p:sp>
        <p:nvSpPr>
          <p:cNvPr id="6" name="Oval 5">
            <a:extLst>
              <a:ext uri="{FF2B5EF4-FFF2-40B4-BE49-F238E27FC236}">
                <a16:creationId xmlns:a16="http://schemas.microsoft.com/office/drawing/2014/main" id="{88858479-0915-431C-ACCE-8F90FECCFB79}"/>
              </a:ext>
            </a:extLst>
          </p:cNvPr>
          <p:cNvSpPr/>
          <p:nvPr/>
        </p:nvSpPr>
        <p:spPr>
          <a:xfrm>
            <a:off x="6541889" y="542624"/>
            <a:ext cx="316111" cy="316111"/>
          </a:xfrm>
          <a:prstGeom prst="ellipse">
            <a:avLst/>
          </a:prstGeom>
          <a:solidFill>
            <a:srgbClr val="FF0000"/>
          </a:solidFill>
          <a:ln w="2222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1350" b="1" dirty="0">
                <a:solidFill>
                  <a:prstClr val="white"/>
                </a:solidFill>
                <a:latin typeface="Calibri" panose="020F0502020204030204"/>
              </a:rPr>
              <a:t>2</a:t>
            </a:r>
          </a:p>
        </p:txBody>
      </p:sp>
      <p:sp>
        <p:nvSpPr>
          <p:cNvPr id="4" name="TextBox 3">
            <a:extLst>
              <a:ext uri="{FF2B5EF4-FFF2-40B4-BE49-F238E27FC236}">
                <a16:creationId xmlns:a16="http://schemas.microsoft.com/office/drawing/2014/main" id="{2695C691-14DE-479C-95C4-2C7DA23590BC}"/>
              </a:ext>
            </a:extLst>
          </p:cNvPr>
          <p:cNvSpPr txBox="1"/>
          <p:nvPr/>
        </p:nvSpPr>
        <p:spPr>
          <a:xfrm>
            <a:off x="1" y="203200"/>
            <a:ext cx="6858000" cy="524010"/>
          </a:xfrm>
          <a:prstGeom prst="rect">
            <a:avLst/>
          </a:prstGeom>
          <a:noFill/>
        </p:spPr>
        <p:txBody>
          <a:bodyPr wrap="square" lIns="45720" tIns="0" rIns="0" bIns="0" rtlCol="0" anchor="b">
            <a:noAutofit/>
          </a:bodyPr>
          <a:lstStyle/>
          <a:p>
            <a:r>
              <a:rPr lang="en-US" sz="2400" dirty="0">
                <a:solidFill>
                  <a:schemeClr val="bg1"/>
                </a:solidFill>
                <a:latin typeface="+mj-lt"/>
                <a:cs typeface="Times New Roman" panose="02020603050405020304" pitchFamily="18" charset="0"/>
              </a:rPr>
              <a:t>Generating Traffic Flows</a:t>
            </a:r>
            <a:endParaRPr lang="en-US" sz="2400" b="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887430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E4FD-AAA7-49AD-8642-4D85349B096B}"/>
              </a:ext>
            </a:extLst>
          </p:cNvPr>
          <p:cNvSpPr>
            <a:spLocks noGrp="1"/>
          </p:cNvSpPr>
          <p:nvPr>
            <p:ph type="title"/>
          </p:nvPr>
        </p:nvSpPr>
        <p:spPr>
          <a:xfrm>
            <a:off x="12045828" y="2494955"/>
            <a:ext cx="2405658" cy="745629"/>
          </a:xfrm>
          <a:solidFill>
            <a:schemeClr val="bg1"/>
          </a:solidFill>
          <a:ln>
            <a:noFill/>
          </a:ln>
          <a:effectLst/>
        </p:spPr>
        <p:txBody>
          <a:bodyPr/>
          <a:lstStyle/>
          <a:p>
            <a:pPr algn="r"/>
            <a:r>
              <a:rPr lang="en-US" dirty="0"/>
              <a:t>Traffic Count Data</a:t>
            </a:r>
            <a:br>
              <a:rPr lang="en-US" dirty="0"/>
            </a:br>
            <a:r>
              <a:rPr lang="en-US" sz="1800" dirty="0"/>
              <a:t>-Bad Data Format</a:t>
            </a:r>
            <a:endParaRPr lang="en-US" dirty="0"/>
          </a:p>
        </p:txBody>
      </p:sp>
      <p:pic>
        <p:nvPicPr>
          <p:cNvPr id="5" name="Content Placeholder 4">
            <a:extLst>
              <a:ext uri="{FF2B5EF4-FFF2-40B4-BE49-F238E27FC236}">
                <a16:creationId xmlns:a16="http://schemas.microsoft.com/office/drawing/2014/main" id="{30290C01-AC5A-41CA-8F8B-A1F07D73FF7C}"/>
              </a:ext>
            </a:extLst>
          </p:cNvPr>
          <p:cNvPicPr>
            <a:picLocks noGrp="1" noChangeAspect="1"/>
          </p:cNvPicPr>
          <p:nvPr>
            <p:ph idx="1"/>
          </p:nvPr>
        </p:nvPicPr>
        <p:blipFill>
          <a:blip r:embed="rId2"/>
          <a:stretch>
            <a:fillRect/>
          </a:stretch>
        </p:blipFill>
        <p:spPr>
          <a:xfrm>
            <a:off x="11071622" y="2500312"/>
            <a:ext cx="3337001" cy="383357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4933180-4E55-41D4-B53E-507B5E09D129}"/>
              </a:ext>
            </a:extLst>
          </p:cNvPr>
          <p:cNvPicPr>
            <a:picLocks noChangeAspect="1"/>
          </p:cNvPicPr>
          <p:nvPr/>
        </p:nvPicPr>
        <p:blipFill>
          <a:blip r:embed="rId3"/>
          <a:stretch>
            <a:fillRect/>
          </a:stretch>
        </p:blipFill>
        <p:spPr>
          <a:xfrm>
            <a:off x="7696200" y="2500312"/>
            <a:ext cx="3344341" cy="3745112"/>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B72B8453-EFF9-4B66-B7CA-B9DD2C306AC1}"/>
              </a:ext>
            </a:extLst>
          </p:cNvPr>
          <p:cNvSpPr txBox="1"/>
          <p:nvPr/>
        </p:nvSpPr>
        <p:spPr>
          <a:xfrm>
            <a:off x="12308819" y="3384352"/>
            <a:ext cx="862608" cy="248209"/>
          </a:xfrm>
          <a:prstGeom prst="rect">
            <a:avLst/>
          </a:prstGeom>
          <a:noFill/>
        </p:spPr>
        <p:txBody>
          <a:bodyPr wrap="square" rtlCol="0">
            <a:spAutoFit/>
          </a:bodyPr>
          <a:lstStyle/>
          <a:p>
            <a:pPr defTabSz="514350">
              <a:defRPr/>
            </a:pPr>
            <a:r>
              <a:rPr lang="en-US" sz="1013" dirty="0">
                <a:solidFill>
                  <a:prstClr val="black"/>
                </a:solidFill>
                <a:latin typeface="Calibri" panose="020F0502020204030204"/>
              </a:rPr>
              <a:t>West Bound</a:t>
            </a:r>
          </a:p>
        </p:txBody>
      </p:sp>
      <p:sp>
        <p:nvSpPr>
          <p:cNvPr id="9" name="TextBox 8">
            <a:extLst>
              <a:ext uri="{FF2B5EF4-FFF2-40B4-BE49-F238E27FC236}">
                <a16:creationId xmlns:a16="http://schemas.microsoft.com/office/drawing/2014/main" id="{2C264495-A1C3-42A6-B217-4F41DEF86376}"/>
              </a:ext>
            </a:extLst>
          </p:cNvPr>
          <p:cNvSpPr txBox="1"/>
          <p:nvPr/>
        </p:nvSpPr>
        <p:spPr>
          <a:xfrm>
            <a:off x="8781571" y="3280477"/>
            <a:ext cx="862608" cy="248209"/>
          </a:xfrm>
          <a:prstGeom prst="rect">
            <a:avLst/>
          </a:prstGeom>
          <a:noFill/>
        </p:spPr>
        <p:txBody>
          <a:bodyPr wrap="square" rtlCol="0">
            <a:spAutoFit/>
          </a:bodyPr>
          <a:lstStyle/>
          <a:p>
            <a:pPr defTabSz="514350">
              <a:defRPr/>
            </a:pPr>
            <a:r>
              <a:rPr lang="en-US" sz="1013" dirty="0">
                <a:solidFill>
                  <a:prstClr val="black"/>
                </a:solidFill>
                <a:latin typeface="Calibri" panose="020F0502020204030204"/>
              </a:rPr>
              <a:t>East Bound</a:t>
            </a:r>
          </a:p>
        </p:txBody>
      </p:sp>
      <p:sp>
        <p:nvSpPr>
          <p:cNvPr id="12" name="Rectangle 11">
            <a:extLst>
              <a:ext uri="{FF2B5EF4-FFF2-40B4-BE49-F238E27FC236}">
                <a16:creationId xmlns:a16="http://schemas.microsoft.com/office/drawing/2014/main" id="{9D0CDB34-081C-4007-B0B5-9285106F320D}"/>
              </a:ext>
            </a:extLst>
          </p:cNvPr>
          <p:cNvSpPr/>
          <p:nvPr/>
        </p:nvSpPr>
        <p:spPr>
          <a:xfrm>
            <a:off x="8033742" y="3662959"/>
            <a:ext cx="176808" cy="857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3" name="Rectangle 12">
            <a:extLst>
              <a:ext uri="{FF2B5EF4-FFF2-40B4-BE49-F238E27FC236}">
                <a16:creationId xmlns:a16="http://schemas.microsoft.com/office/drawing/2014/main" id="{285FDE2D-CDE4-4DEB-B498-B9761B0171CC}"/>
              </a:ext>
            </a:extLst>
          </p:cNvPr>
          <p:cNvSpPr/>
          <p:nvPr/>
        </p:nvSpPr>
        <p:spPr>
          <a:xfrm>
            <a:off x="11419880" y="3695105"/>
            <a:ext cx="176808" cy="85725"/>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4" name="Rectangle 13">
            <a:extLst>
              <a:ext uri="{FF2B5EF4-FFF2-40B4-BE49-F238E27FC236}">
                <a16:creationId xmlns:a16="http://schemas.microsoft.com/office/drawing/2014/main" id="{784A4757-B9AB-40B9-BDE2-57A0AE991C86}"/>
              </a:ext>
            </a:extLst>
          </p:cNvPr>
          <p:cNvSpPr/>
          <p:nvPr/>
        </p:nvSpPr>
        <p:spPr>
          <a:xfrm>
            <a:off x="8781571" y="3298626"/>
            <a:ext cx="671992" cy="1896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15" name="Rectangle 14">
            <a:extLst>
              <a:ext uri="{FF2B5EF4-FFF2-40B4-BE49-F238E27FC236}">
                <a16:creationId xmlns:a16="http://schemas.microsoft.com/office/drawing/2014/main" id="{9B9E9E3F-6E78-4759-89E8-73B5B9474025}"/>
              </a:ext>
            </a:extLst>
          </p:cNvPr>
          <p:cNvSpPr/>
          <p:nvPr/>
        </p:nvSpPr>
        <p:spPr>
          <a:xfrm>
            <a:off x="12333800" y="3389709"/>
            <a:ext cx="688065" cy="189600"/>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4" name="Rectangle 3">
            <a:extLst>
              <a:ext uri="{FF2B5EF4-FFF2-40B4-BE49-F238E27FC236}">
                <a16:creationId xmlns:a16="http://schemas.microsoft.com/office/drawing/2014/main" id="{19205325-23F2-45CB-9CEF-09C5DF4D695B}"/>
              </a:ext>
            </a:extLst>
          </p:cNvPr>
          <p:cNvSpPr/>
          <p:nvPr/>
        </p:nvSpPr>
        <p:spPr>
          <a:xfrm>
            <a:off x="9117567" y="4381072"/>
            <a:ext cx="1644848" cy="823880"/>
          </a:xfrm>
          <a:prstGeom prst="rect">
            <a:avLst/>
          </a:prstGeom>
        </p:spPr>
        <p:txBody>
          <a:bodyPr wrap="square">
            <a:spAutoFit/>
          </a:bodyPr>
          <a:lstStyle/>
          <a:p>
            <a:pPr defTabSz="514350">
              <a:defRPr/>
            </a:pPr>
            <a:r>
              <a:rPr lang="en-US" sz="1013" dirty="0">
                <a:solidFill>
                  <a:prstClr val="black"/>
                </a:solidFill>
                <a:latin typeface="Calibri" panose="020F0502020204030204"/>
              </a:rPr>
              <a:t>114: Files</a:t>
            </a:r>
            <a:endParaRPr lang="en-US" sz="1013" dirty="0">
              <a:solidFill>
                <a:prstClr val="black"/>
              </a:solidFill>
              <a:latin typeface="Calibri" panose="020F0502020204030204"/>
              <a:hlinkClick r:id="rId4" action="ppaction://hlinkfile"/>
            </a:endParaRPr>
          </a:p>
          <a:p>
            <a:pPr defTabSz="514350">
              <a:defRPr/>
            </a:pPr>
            <a:r>
              <a:rPr lang="en-US" sz="450" dirty="0">
                <a:solidFill>
                  <a:prstClr val="black"/>
                </a:solidFill>
                <a:latin typeface="Calibri" panose="020F0502020204030204"/>
                <a:hlinkClick r:id="rId4" action="ppaction://hlinkfile"/>
              </a:rPr>
              <a:t>file:///C:\Users\Biko\Dropbox\PhD\Research\Models\SUMO\DVRPC\Traffic%20Counts\</a:t>
            </a:r>
            <a:r>
              <a:rPr lang="en-US" sz="591" dirty="0">
                <a:solidFill>
                  <a:prstClr val="black"/>
                </a:solidFill>
                <a:latin typeface="Calibri" panose="020F0502020204030204"/>
                <a:hlinkClick r:id="rId4" action="ppaction://hlinkfile"/>
              </a:rPr>
              <a:t>33rd</a:t>
            </a:r>
            <a:r>
              <a:rPr lang="en-US" sz="450" dirty="0">
                <a:solidFill>
                  <a:prstClr val="black"/>
                </a:solidFill>
                <a:latin typeface="Calibri" panose="020F0502020204030204"/>
                <a:hlinkClick r:id="rId4" action="ppaction://hlinkfile"/>
              </a:rPr>
              <a:t>%20and%20Market%20Counts.xlsx</a:t>
            </a:r>
            <a:endParaRPr lang="en-US" sz="450" dirty="0">
              <a:solidFill>
                <a:prstClr val="black"/>
              </a:solidFill>
              <a:latin typeface="Calibri" panose="020F0502020204030204"/>
            </a:endParaRPr>
          </a:p>
          <a:p>
            <a:pPr defTabSz="514350">
              <a:defRPr/>
            </a:pPr>
            <a:endParaRPr lang="en-US" sz="450" dirty="0">
              <a:solidFill>
                <a:prstClr val="black"/>
              </a:solidFill>
              <a:latin typeface="Calibri" panose="020F0502020204030204"/>
            </a:endParaRPr>
          </a:p>
          <a:p>
            <a:pPr defTabSz="514350">
              <a:defRPr/>
            </a:pPr>
            <a:r>
              <a:rPr lang="en-US" sz="450" dirty="0">
                <a:solidFill>
                  <a:prstClr val="black"/>
                </a:solidFill>
                <a:latin typeface="Calibri" panose="020F0502020204030204"/>
                <a:hlinkClick r:id="rId5" action="ppaction://hlinkfile"/>
              </a:rPr>
              <a:t>file:///C:\Users\Biko\Dropbox\PhD\Research\Models\SUMO\DVRPC\Traffic%20Counts\Counts%20OSM%202%20-%20V-2\DVRPC%20Traffic%20Counts%20For%20Net%20OSM%202%20-%20V-2_D.xlsm</a:t>
            </a:r>
            <a:endParaRPr lang="en-US" sz="450" dirty="0">
              <a:solidFill>
                <a:prstClr val="black"/>
              </a:solidFill>
              <a:latin typeface="Calibri" panose="020F0502020204030204"/>
            </a:endParaRPr>
          </a:p>
        </p:txBody>
      </p:sp>
      <p:sp>
        <p:nvSpPr>
          <p:cNvPr id="3" name="Rectangle 2">
            <a:extLst>
              <a:ext uri="{FF2B5EF4-FFF2-40B4-BE49-F238E27FC236}">
                <a16:creationId xmlns:a16="http://schemas.microsoft.com/office/drawing/2014/main" id="{F19108BC-D15A-4A55-A035-7097422DDCAF}"/>
              </a:ext>
            </a:extLst>
          </p:cNvPr>
          <p:cNvSpPr/>
          <p:nvPr/>
        </p:nvSpPr>
        <p:spPr>
          <a:xfrm>
            <a:off x="0" y="340061"/>
            <a:ext cx="6857999" cy="400110"/>
          </a:xfrm>
          <a:prstGeom prst="rect">
            <a:avLst/>
          </a:prstGeom>
        </p:spPr>
        <p:txBody>
          <a:bodyPr wrap="square" anchor="b">
            <a:spAutoFit/>
          </a:bodyPr>
          <a:lstStyle/>
          <a:p>
            <a:r>
              <a:rPr lang="en-US" sz="2000" dirty="0">
                <a:solidFill>
                  <a:schemeClr val="bg1"/>
                </a:solidFill>
                <a:latin typeface="+mj-lt"/>
              </a:rPr>
              <a:t>33rd and Market Traffic Count Data </a:t>
            </a:r>
          </a:p>
        </p:txBody>
      </p:sp>
      <p:pic>
        <p:nvPicPr>
          <p:cNvPr id="18" name="Picture 17">
            <a:extLst>
              <a:ext uri="{FF2B5EF4-FFF2-40B4-BE49-F238E27FC236}">
                <a16:creationId xmlns:a16="http://schemas.microsoft.com/office/drawing/2014/main" id="{27204105-0969-4B11-9122-C02E09017561}"/>
              </a:ext>
            </a:extLst>
          </p:cNvPr>
          <p:cNvPicPr>
            <a:picLocks noChangeAspect="1"/>
          </p:cNvPicPr>
          <p:nvPr/>
        </p:nvPicPr>
        <p:blipFill>
          <a:blip r:embed="rId6"/>
          <a:stretch>
            <a:fillRect/>
          </a:stretch>
        </p:blipFill>
        <p:spPr>
          <a:xfrm rot="5400000">
            <a:off x="-629255" y="2644874"/>
            <a:ext cx="8256338" cy="4741914"/>
          </a:xfrm>
          <a:prstGeom prst="rect">
            <a:avLst/>
          </a:prstGeom>
        </p:spPr>
      </p:pic>
    </p:spTree>
    <p:extLst>
      <p:ext uri="{BB962C8B-B14F-4D97-AF65-F5344CB8AC3E}">
        <p14:creationId xmlns:p14="http://schemas.microsoft.com/office/powerpoint/2010/main" val="2896544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69484-083B-42EE-8C01-958C2350634E}"/>
              </a:ext>
            </a:extLst>
          </p:cNvPr>
          <p:cNvSpPr>
            <a:spLocks noGrp="1"/>
          </p:cNvSpPr>
          <p:nvPr>
            <p:ph type="title"/>
          </p:nvPr>
        </p:nvSpPr>
        <p:spPr>
          <a:xfrm>
            <a:off x="0" y="0"/>
            <a:ext cx="6901362" cy="745629"/>
          </a:xfrm>
        </p:spPr>
        <p:txBody>
          <a:bodyPr anchor="b">
            <a:normAutofit/>
          </a:bodyPr>
          <a:lstStyle/>
          <a:p>
            <a:pPr marL="195560" indent="-195560"/>
            <a:r>
              <a:rPr lang="en-US" dirty="0"/>
              <a:t>Mapping TAZs- From DVRPC to the AOI to the edges</a:t>
            </a:r>
          </a:p>
        </p:txBody>
      </p:sp>
      <p:pic>
        <p:nvPicPr>
          <p:cNvPr id="6" name="Picture 5">
            <a:extLst>
              <a:ext uri="{FF2B5EF4-FFF2-40B4-BE49-F238E27FC236}">
                <a16:creationId xmlns:a16="http://schemas.microsoft.com/office/drawing/2014/main" id="{0BE82110-2B3B-46D6-94BA-CBBFB326B300}"/>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l="7498" r="23839"/>
          <a:stretch/>
        </p:blipFill>
        <p:spPr>
          <a:xfrm>
            <a:off x="7584932" y="2719728"/>
            <a:ext cx="3035783" cy="3213084"/>
          </a:xfrm>
          <a:prstGeom prst="rect">
            <a:avLst/>
          </a:prstGeom>
        </p:spPr>
      </p:pic>
      <p:pic>
        <p:nvPicPr>
          <p:cNvPr id="12" name="Picture 11">
            <a:hlinkClick r:id="rId4"/>
            <a:extLst>
              <a:ext uri="{FF2B5EF4-FFF2-40B4-BE49-F238E27FC236}">
                <a16:creationId xmlns:a16="http://schemas.microsoft.com/office/drawing/2014/main" id="{E0DB5C68-C7A6-488F-A95C-C48DA14E604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0" y="745629"/>
            <a:ext cx="5867399" cy="4719999"/>
          </a:xfrm>
          <a:prstGeom prst="rect">
            <a:avLst/>
          </a:prstGeom>
        </p:spPr>
      </p:pic>
      <p:sp>
        <p:nvSpPr>
          <p:cNvPr id="3" name="TextBox 2">
            <a:extLst>
              <a:ext uri="{FF2B5EF4-FFF2-40B4-BE49-F238E27FC236}">
                <a16:creationId xmlns:a16="http://schemas.microsoft.com/office/drawing/2014/main" id="{1EBC0D5F-11D6-43B0-B0FB-549FDDB9DAA6}"/>
              </a:ext>
            </a:extLst>
          </p:cNvPr>
          <p:cNvSpPr txBox="1"/>
          <p:nvPr/>
        </p:nvSpPr>
        <p:spPr>
          <a:xfrm>
            <a:off x="0" y="745629"/>
            <a:ext cx="4218679" cy="566603"/>
          </a:xfrm>
          <a:prstGeom prst="roundRect">
            <a:avLst/>
          </a:prstGeom>
          <a:solidFill>
            <a:schemeClr val="accent6">
              <a:lumMod val="20000"/>
              <a:lumOff val="80000"/>
              <a:alpha val="66000"/>
            </a:schemeClr>
          </a:solidFill>
        </p:spPr>
        <p:txBody>
          <a:bodyPr wrap="square" lIns="45720" tIns="0" rIns="0" bIns="0" rtlCol="0" anchor="t">
            <a:noAutofit/>
          </a:bodyPr>
          <a:lstStyle/>
          <a:p>
            <a:r>
              <a:rPr lang="en-US" sz="2800" dirty="0">
                <a:cs typeface="Times New Roman" panose="02020603050405020304" pitchFamily="18" charset="0"/>
              </a:rPr>
              <a:t>TAZ = Traffic Analysis Zones</a:t>
            </a:r>
          </a:p>
        </p:txBody>
      </p:sp>
      <p:sp>
        <p:nvSpPr>
          <p:cNvPr id="4" name="Rectangle 3">
            <a:extLst>
              <a:ext uri="{FF2B5EF4-FFF2-40B4-BE49-F238E27FC236}">
                <a16:creationId xmlns:a16="http://schemas.microsoft.com/office/drawing/2014/main" id="{086D86E5-F4FE-41FF-8D8A-3921D0FE9292}"/>
              </a:ext>
            </a:extLst>
          </p:cNvPr>
          <p:cNvSpPr/>
          <p:nvPr/>
        </p:nvSpPr>
        <p:spPr>
          <a:xfrm>
            <a:off x="3111500" y="3492500"/>
            <a:ext cx="215900" cy="165100"/>
          </a:xfrm>
          <a:prstGeom prst="rect">
            <a:avLst/>
          </a:prstGeom>
          <a:ln w="47625">
            <a:solidFill>
              <a:srgbClr val="FF0000"/>
            </a:solidFill>
          </a:ln>
        </p:spPr>
        <p:txBody>
          <a:bodyPr rtlCol="0" anchor="ctr">
            <a:spAutoFit/>
          </a:bodyPr>
          <a:lstStyle/>
          <a:p>
            <a:pPr algn="just"/>
            <a:endParaRPr lang="en-US" dirty="0"/>
          </a:p>
        </p:txBody>
      </p:sp>
      <p:cxnSp>
        <p:nvCxnSpPr>
          <p:cNvPr id="7" name="Straight Connector 6">
            <a:extLst>
              <a:ext uri="{FF2B5EF4-FFF2-40B4-BE49-F238E27FC236}">
                <a16:creationId xmlns:a16="http://schemas.microsoft.com/office/drawing/2014/main" id="{DB58DA5A-53A0-4BE8-A430-BABCF93CD8D5}"/>
              </a:ext>
            </a:extLst>
          </p:cNvPr>
          <p:cNvCxnSpPr>
            <a:cxnSpLocks/>
            <a:stCxn id="4" idx="1"/>
            <a:endCxn id="18" idx="2"/>
          </p:cNvCxnSpPr>
          <p:nvPr/>
        </p:nvCxnSpPr>
        <p:spPr>
          <a:xfrm flipH="1">
            <a:off x="474006" y="3575050"/>
            <a:ext cx="2637494" cy="1403875"/>
          </a:xfrm>
          <a:prstGeom prst="line">
            <a:avLst/>
          </a:prstGeom>
          <a:solidFill>
            <a:schemeClr val="accent6">
              <a:lumMod val="20000"/>
              <a:lumOff val="80000"/>
              <a:alpha val="50000"/>
            </a:schemeClr>
          </a:solidFill>
          <a:ln w="34925">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F37DAE-993C-44CF-808D-397766E48D23}"/>
              </a:ext>
            </a:extLst>
          </p:cNvPr>
          <p:cNvCxnSpPr>
            <a:cxnSpLocks/>
            <a:stCxn id="4" idx="3"/>
            <a:endCxn id="15" idx="1"/>
          </p:cNvCxnSpPr>
          <p:nvPr/>
        </p:nvCxnSpPr>
        <p:spPr>
          <a:xfrm>
            <a:off x="3327400" y="3575050"/>
            <a:ext cx="1048336" cy="1504479"/>
          </a:xfrm>
          <a:prstGeom prst="line">
            <a:avLst/>
          </a:prstGeom>
          <a:solidFill>
            <a:schemeClr val="accent6">
              <a:lumMod val="20000"/>
              <a:lumOff val="80000"/>
              <a:alpha val="50000"/>
            </a:schemeClr>
          </a:solidFill>
          <a:ln w="34925">
            <a:solidFill>
              <a:srgbClr val="FF5353"/>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D2054F0-6A51-4654-9A07-967AF90E0E92}"/>
              </a:ext>
            </a:extLst>
          </p:cNvPr>
          <p:cNvPicPr>
            <a:picLocks noChangeAspect="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6362" y="4940300"/>
            <a:ext cx="4592626" cy="4199568"/>
          </a:xfrm>
          <a:prstGeom prst="roundRect">
            <a:avLst/>
          </a:prstGeom>
          <a:solidFill>
            <a:schemeClr val="accent6">
              <a:lumMod val="20000"/>
              <a:lumOff val="80000"/>
              <a:alpha val="50000"/>
            </a:schemeClr>
          </a:solidFill>
          <a:ln w="34925">
            <a:solidFill>
              <a:srgbClr val="FF5353"/>
            </a:solidFill>
          </a:ln>
        </p:spPr>
      </p:pic>
      <p:sp>
        <p:nvSpPr>
          <p:cNvPr id="15" name="Oval 14">
            <a:extLst>
              <a:ext uri="{FF2B5EF4-FFF2-40B4-BE49-F238E27FC236}">
                <a16:creationId xmlns:a16="http://schemas.microsoft.com/office/drawing/2014/main" id="{EDC4635B-60D5-47AA-AB38-94E3EE978347}"/>
              </a:ext>
            </a:extLst>
          </p:cNvPr>
          <p:cNvSpPr/>
          <p:nvPr/>
        </p:nvSpPr>
        <p:spPr>
          <a:xfrm>
            <a:off x="4360857" y="5064650"/>
            <a:ext cx="101600" cy="101600"/>
          </a:xfrm>
          <a:prstGeom prst="ellipse">
            <a:avLst/>
          </a:prstGeom>
          <a:noFill/>
          <a:ln>
            <a:noFill/>
          </a:ln>
        </p:spPr>
        <p:txBody>
          <a:bodyPr rtlCol="0" anchor="ctr">
            <a:spAutoFit/>
          </a:bodyPr>
          <a:lstStyle/>
          <a:p>
            <a:pPr algn="just"/>
            <a:endParaRPr lang="en-US" dirty="0"/>
          </a:p>
        </p:txBody>
      </p:sp>
      <p:sp>
        <p:nvSpPr>
          <p:cNvPr id="18" name="Oval 17">
            <a:extLst>
              <a:ext uri="{FF2B5EF4-FFF2-40B4-BE49-F238E27FC236}">
                <a16:creationId xmlns:a16="http://schemas.microsoft.com/office/drawing/2014/main" id="{900B9073-AC61-432C-89C1-A9D98A762606}"/>
              </a:ext>
            </a:extLst>
          </p:cNvPr>
          <p:cNvSpPr/>
          <p:nvPr/>
        </p:nvSpPr>
        <p:spPr>
          <a:xfrm>
            <a:off x="474006" y="4928125"/>
            <a:ext cx="101600" cy="101600"/>
          </a:xfrm>
          <a:prstGeom prst="ellipse">
            <a:avLst/>
          </a:prstGeom>
          <a:noFill/>
          <a:ln>
            <a:noFill/>
          </a:ln>
        </p:spPr>
        <p:txBody>
          <a:bodyPr rtlCol="0" anchor="ctr">
            <a:spAutoFit/>
          </a:bodyPr>
          <a:lstStyle/>
          <a:p>
            <a:pPr algn="just"/>
            <a:endParaRPr lang="en-US" dirty="0"/>
          </a:p>
        </p:txBody>
      </p:sp>
    </p:spTree>
    <p:extLst>
      <p:ext uri="{BB962C8B-B14F-4D97-AF65-F5344CB8AC3E}">
        <p14:creationId xmlns:p14="http://schemas.microsoft.com/office/powerpoint/2010/main" val="3985968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34ED-B2AD-4175-9C79-7439565646AD}"/>
              </a:ext>
            </a:extLst>
          </p:cNvPr>
          <p:cNvSpPr>
            <a:spLocks noGrp="1"/>
          </p:cNvSpPr>
          <p:nvPr>
            <p:ph type="title"/>
          </p:nvPr>
        </p:nvSpPr>
        <p:spPr/>
        <p:txBody>
          <a:bodyPr>
            <a:noAutofit/>
          </a:bodyPr>
          <a:lstStyle/>
          <a:p>
            <a:r>
              <a:rPr lang="en-US" sz="2700" dirty="0"/>
              <a:t>Accidents Happen… </a:t>
            </a:r>
          </a:p>
        </p:txBody>
      </p:sp>
      <p:pic>
        <p:nvPicPr>
          <p:cNvPr id="4" name="Content Placeholder 3">
            <a:extLst>
              <a:ext uri="{FF2B5EF4-FFF2-40B4-BE49-F238E27FC236}">
                <a16:creationId xmlns:a16="http://schemas.microsoft.com/office/drawing/2014/main" id="{20C7635E-637F-45A5-8601-5CBB49FAD64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197458" y="2643188"/>
            <a:ext cx="4660542" cy="2757488"/>
          </a:xfrm>
          <a:prstGeom prst="rect">
            <a:avLst/>
          </a:prstGeom>
        </p:spPr>
      </p:pic>
      <p:graphicFrame>
        <p:nvGraphicFramePr>
          <p:cNvPr id="3" name="Table 2">
            <a:extLst>
              <a:ext uri="{FF2B5EF4-FFF2-40B4-BE49-F238E27FC236}">
                <a16:creationId xmlns:a16="http://schemas.microsoft.com/office/drawing/2014/main" id="{E8A019E7-6C62-493C-91E3-AB35DD8A4393}"/>
              </a:ext>
            </a:extLst>
          </p:cNvPr>
          <p:cNvGraphicFramePr>
            <a:graphicFrameLocks noGrp="1"/>
          </p:cNvGraphicFramePr>
          <p:nvPr>
            <p:extLst/>
          </p:nvPr>
        </p:nvGraphicFramePr>
        <p:xfrm>
          <a:off x="192881" y="4021932"/>
          <a:ext cx="3064668" cy="1659280"/>
        </p:xfrm>
        <a:graphic>
          <a:graphicData uri="http://schemas.openxmlformats.org/drawingml/2006/table">
            <a:tbl>
              <a:tblPr/>
              <a:tblGrid>
                <a:gridCol w="1532334">
                  <a:extLst>
                    <a:ext uri="{9D8B030D-6E8A-4147-A177-3AD203B41FA5}">
                      <a16:colId xmlns:a16="http://schemas.microsoft.com/office/drawing/2014/main" val="3318747097"/>
                    </a:ext>
                  </a:extLst>
                </a:gridCol>
                <a:gridCol w="1532334">
                  <a:extLst>
                    <a:ext uri="{9D8B030D-6E8A-4147-A177-3AD203B41FA5}">
                      <a16:colId xmlns:a16="http://schemas.microsoft.com/office/drawing/2014/main" val="185116070"/>
                    </a:ext>
                  </a:extLst>
                </a:gridCol>
              </a:tblGrid>
              <a:tr h="311950">
                <a:tc>
                  <a:txBody>
                    <a:bodyPr/>
                    <a:lstStyle/>
                    <a:p>
                      <a:pPr fontAlgn="t"/>
                      <a:r>
                        <a:rPr lang="en-US" sz="900" b="1">
                          <a:solidFill>
                            <a:srgbClr val="111144"/>
                          </a:solidFill>
                          <a:effectLst/>
                        </a:rPr>
                        <a:t>--ignore-accidents </a:t>
                      </a:r>
                      <a:r>
                        <a:rPr lang="en-US" sz="900" b="1" i="1" u="none" strike="noStrike">
                          <a:solidFill>
                            <a:srgbClr val="0B0080"/>
                          </a:solidFill>
                          <a:effectLst/>
                          <a:hlinkClick r:id="rId3" tooltip="Basics/Notation"/>
                        </a:rPr>
                        <a:t>&lt;BOOL&gt;</a:t>
                      </a:r>
                      <a:endParaRPr lang="en-US" sz="90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900">
                          <a:effectLst/>
                        </a:rPr>
                        <a:t>Do not check whether accidents occur; </a:t>
                      </a:r>
                      <a:r>
                        <a:rPr lang="en-US" sz="900" i="1">
                          <a:effectLst/>
                        </a:rPr>
                        <a:t>default: </a:t>
                      </a:r>
                      <a:r>
                        <a:rPr lang="en-US" sz="900" b="1" i="1">
                          <a:effectLst/>
                        </a:rPr>
                        <a:t>false</a:t>
                      </a:r>
                      <a:endParaRPr lang="en-US" sz="90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3937756526"/>
                  </a:ext>
                </a:extLst>
              </a:tr>
              <a:tr h="449110">
                <a:tc>
                  <a:txBody>
                    <a:bodyPr/>
                    <a:lstStyle/>
                    <a:p>
                      <a:pPr fontAlgn="t"/>
                      <a:r>
                        <a:rPr lang="en-US" sz="900" b="1">
                          <a:solidFill>
                            <a:srgbClr val="111144"/>
                          </a:solidFill>
                          <a:effectLst/>
                        </a:rPr>
                        <a:t>--collision.action </a:t>
                      </a:r>
                      <a:r>
                        <a:rPr lang="en-US" sz="900" b="1" i="1" u="none" strike="noStrike">
                          <a:solidFill>
                            <a:srgbClr val="0B0080"/>
                          </a:solidFill>
                          <a:effectLst/>
                          <a:hlinkClick r:id="rId3" tooltip="Basics/Notation"/>
                        </a:rPr>
                        <a:t>&lt;STRING&gt;</a:t>
                      </a:r>
                      <a:endParaRPr lang="en-US" sz="90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900" dirty="0">
                          <a:effectLst/>
                        </a:rPr>
                        <a:t>How to deal with collisions: [</a:t>
                      </a:r>
                      <a:r>
                        <a:rPr lang="en-US" sz="900" dirty="0" err="1">
                          <a:effectLst/>
                        </a:rPr>
                        <a:t>none,warn,teleport,remove</a:t>
                      </a:r>
                      <a:r>
                        <a:rPr lang="en-US" sz="900" dirty="0">
                          <a:effectLst/>
                        </a:rPr>
                        <a:t>]; </a:t>
                      </a:r>
                      <a:r>
                        <a:rPr lang="en-US" sz="900" i="1" dirty="0">
                          <a:effectLst/>
                        </a:rPr>
                        <a:t>default: </a:t>
                      </a:r>
                      <a:r>
                        <a:rPr lang="en-US" sz="900" b="1" i="1" dirty="0">
                          <a:effectLst/>
                        </a:rPr>
                        <a:t>teleport</a:t>
                      </a:r>
                      <a:endParaRPr lang="en-US" sz="900" dirty="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219940563"/>
                  </a:ext>
                </a:extLst>
              </a:tr>
              <a:tr h="586270">
                <a:tc>
                  <a:txBody>
                    <a:bodyPr/>
                    <a:lstStyle/>
                    <a:p>
                      <a:pPr fontAlgn="t"/>
                      <a:r>
                        <a:rPr lang="en-US" sz="900" b="1">
                          <a:solidFill>
                            <a:srgbClr val="111144"/>
                          </a:solidFill>
                          <a:effectLst/>
                        </a:rPr>
                        <a:t>--collision.stoptime </a:t>
                      </a:r>
                      <a:r>
                        <a:rPr lang="en-US" sz="900" b="1" i="1" u="none" strike="noStrike">
                          <a:solidFill>
                            <a:srgbClr val="0B0080"/>
                          </a:solidFill>
                          <a:effectLst/>
                          <a:hlinkClick r:id="rId3" tooltip="Basics/Notation"/>
                        </a:rPr>
                        <a:t>&lt;TIME&gt;</a:t>
                      </a:r>
                      <a:endParaRPr lang="en-US" sz="90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900">
                          <a:effectLst/>
                        </a:rPr>
                        <a:t>Let vehicle stop for TIME before performing collision.action (except for action 'none')</a:t>
                      </a: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402740020"/>
                  </a:ext>
                </a:extLst>
              </a:tr>
              <a:tr h="311950">
                <a:tc>
                  <a:txBody>
                    <a:bodyPr/>
                    <a:lstStyle/>
                    <a:p>
                      <a:pPr fontAlgn="t"/>
                      <a:r>
                        <a:rPr lang="en-US" sz="900" b="1">
                          <a:solidFill>
                            <a:srgbClr val="111144"/>
                          </a:solidFill>
                          <a:effectLst/>
                        </a:rPr>
                        <a:t>--collision.check-junctions </a:t>
                      </a:r>
                      <a:r>
                        <a:rPr lang="en-US" sz="900" b="1" i="1" u="none" strike="noStrike">
                          <a:solidFill>
                            <a:srgbClr val="0B0080"/>
                          </a:solidFill>
                          <a:effectLst/>
                          <a:hlinkClick r:id="rId3" tooltip="Basics/Notation"/>
                        </a:rPr>
                        <a:t>&lt;BOOL&gt;</a:t>
                      </a:r>
                      <a:endParaRPr lang="en-US" sz="90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900" dirty="0">
                          <a:effectLst/>
                        </a:rPr>
                        <a:t>Enables collisions checks on junctions; </a:t>
                      </a:r>
                      <a:r>
                        <a:rPr lang="en-US" sz="900" i="1" dirty="0">
                          <a:effectLst/>
                        </a:rPr>
                        <a:t>default: </a:t>
                      </a:r>
                      <a:r>
                        <a:rPr lang="en-US" sz="900" b="1" i="1" dirty="0">
                          <a:effectLst/>
                        </a:rPr>
                        <a:t>false</a:t>
                      </a:r>
                      <a:endParaRPr lang="en-US" sz="900" dirty="0">
                        <a:effectLst/>
                      </a:endParaRPr>
                    </a:p>
                  </a:txBody>
                  <a:tcPr marL="37630" marR="37630" marT="18815" marB="18815">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3311622663"/>
                  </a:ext>
                </a:extLst>
              </a:tr>
            </a:tbl>
          </a:graphicData>
        </a:graphic>
      </p:graphicFrame>
      <p:sp>
        <p:nvSpPr>
          <p:cNvPr id="5" name="Rectangle 4">
            <a:extLst>
              <a:ext uri="{FF2B5EF4-FFF2-40B4-BE49-F238E27FC236}">
                <a16:creationId xmlns:a16="http://schemas.microsoft.com/office/drawing/2014/main" id="{AD06A8EC-A49A-4396-922A-117F988E23B2}"/>
              </a:ext>
            </a:extLst>
          </p:cNvPr>
          <p:cNvSpPr/>
          <p:nvPr/>
        </p:nvSpPr>
        <p:spPr>
          <a:xfrm>
            <a:off x="182166" y="3393885"/>
            <a:ext cx="1543050" cy="1061829"/>
          </a:xfrm>
          <a:prstGeom prst="rect">
            <a:avLst/>
          </a:prstGeom>
        </p:spPr>
        <p:txBody>
          <a:bodyPr wrap="square">
            <a:spAutoFit/>
          </a:bodyPr>
          <a:lstStyle/>
          <a:p>
            <a:pPr defTabSz="514350">
              <a:defRPr/>
            </a:pPr>
            <a:r>
              <a:rPr lang="en-US" sz="1575" dirty="0">
                <a:solidFill>
                  <a:prstClr val="black"/>
                </a:solidFill>
                <a:latin typeface="Calibri" panose="020F0502020204030204"/>
                <a:hlinkClick r:id="rId4"/>
              </a:rPr>
              <a:t>SUMO Simulation Accident Options</a:t>
            </a:r>
            <a:endParaRPr lang="en-US" sz="1575" dirty="0">
              <a:solidFill>
                <a:prstClr val="black"/>
              </a:solidFill>
              <a:latin typeface="Calibri" panose="020F0502020204030204"/>
            </a:endParaRPr>
          </a:p>
        </p:txBody>
      </p:sp>
    </p:spTree>
    <p:extLst>
      <p:ext uri="{BB962C8B-B14F-4D97-AF65-F5344CB8AC3E}">
        <p14:creationId xmlns:p14="http://schemas.microsoft.com/office/powerpoint/2010/main" val="4261463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a:extLst>
              <a:ext uri="{FF2B5EF4-FFF2-40B4-BE49-F238E27FC236}">
                <a16:creationId xmlns:a16="http://schemas.microsoft.com/office/drawing/2014/main" id="{F3FAD848-C36A-4E0E-B216-04A8170B19F2}"/>
              </a:ext>
            </a:extLst>
          </p:cNvPr>
          <p:cNvPicPr>
            <a:picLocks noGrp="1" noChangeAspect="1"/>
          </p:cNvPicPr>
          <p:nvPr>
            <p:ph idx="1"/>
          </p:nvPr>
        </p:nvPicPr>
        <p:blipFill>
          <a:blip r:embed="rId3"/>
          <a:stretch>
            <a:fillRect/>
          </a:stretch>
        </p:blipFill>
        <p:spPr>
          <a:xfrm>
            <a:off x="0" y="2643187"/>
            <a:ext cx="2491383" cy="3842642"/>
          </a:xfrm>
          <a:prstGeom prst="rect">
            <a:avLst/>
          </a:prstGeom>
        </p:spPr>
      </p:pic>
      <p:pic>
        <p:nvPicPr>
          <p:cNvPr id="3074" name="Picture 2" descr="p.epuełs &#10;Iłuspueus ałqeł ">
            <a:extLst>
              <a:ext uri="{FF2B5EF4-FFF2-40B4-BE49-F238E27FC236}">
                <a16:creationId xmlns:a16="http://schemas.microsoft.com/office/drawing/2014/main" id="{38B9A534-6617-4318-9522-FF5F5473553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1383" y="2643188"/>
            <a:ext cx="2451750" cy="91082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Machine generated alternative text:&#10;Table 5: Urban Road Free-Flow Speed &#10;URBAN ROAD &#10;Measurement Locations &#10;*mple Size &#10;Base Speed &#10;ejean Speed &#10;Median Speed &#10;Sih Percentile Speed &#10;20th Percentile Speed &#10;00th Percentile Speed &#10;85th Percentile Speed &#10;95th percentile Speed &#10;Standard Deviation &#10;speed = m/h &#10;-11.0 &#10;6.29 &#10;DVRPC, 2012 ">
            <a:extLst>
              <a:ext uri="{FF2B5EF4-FFF2-40B4-BE49-F238E27FC236}">
                <a16:creationId xmlns:a16="http://schemas.microsoft.com/office/drawing/2014/main" id="{1F96854C-DA9E-4FB9-89CF-71DD416603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43132" y="2643187"/>
            <a:ext cx="1842943" cy="143053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Urban Road &#10;The results are presented in Table 8 below. &#10;Table 8: Urban Road Signal Throughput Results &#10;URBAN &#10;Mean (seconds/vehicle/lane) &#10;&quot;inimum (seconds/vehicle/lane) &#10;Maxium (seconds/vehicle/lane) &#10;85th Percentile (seconds/vehide/lane) &#10;15th Percentile (seconds/vehicle/lane) &#10;umber Of Observations &#10;Standard Deviation &#10;L eft &#10;2.21 &#10;1.25 &#10;2.67 &#10;1.75 &#10;65 &#10;Through &#10;7.17 &#10;— 3.99 &#10;2.21 &#10;DVRPC, 2012 ">
            <a:extLst>
              <a:ext uri="{FF2B5EF4-FFF2-40B4-BE49-F238E27FC236}">
                <a16:creationId xmlns:a16="http://schemas.microsoft.com/office/drawing/2014/main" id="{E5E721D9-D1E8-4FB6-BA79-165033AB7EF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93181" y="3460255"/>
            <a:ext cx="2110978" cy="141982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Table 10: Rolling Stop Results &#10;ROLLING STOP &#10;Measurement Locations &#10;ample Size &#10;Mean &#10;$4edian &#10;5th Percentile &#10;*0th Percentile &#10;80th percentile &#10;85th Percentile &#10;95th percentile &#10;Seconds &#10;2.19 &#10;5.11 &#10;2.62 &#10;9,51 &#10;DVRPC, 2012 ">
            <a:extLst>
              <a:ext uri="{FF2B5EF4-FFF2-40B4-BE49-F238E27FC236}">
                <a16:creationId xmlns:a16="http://schemas.microsoft.com/office/drawing/2014/main" id="{BDF1726E-36FD-4004-81DC-F89043C057A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05555" y="4131320"/>
            <a:ext cx="1918097" cy="118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752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7B043-23C3-4F1E-9684-A51CE49B2C58}"/>
              </a:ext>
            </a:extLst>
          </p:cNvPr>
          <p:cNvSpPr>
            <a:spLocks noGrp="1"/>
          </p:cNvSpPr>
          <p:nvPr>
            <p:ph type="title"/>
          </p:nvPr>
        </p:nvSpPr>
        <p:spPr>
          <a:xfrm>
            <a:off x="0" y="2643188"/>
            <a:ext cx="5915025" cy="745629"/>
          </a:xfrm>
        </p:spPr>
        <p:txBody>
          <a:bodyPr>
            <a:normAutofit fontScale="90000"/>
          </a:bodyPr>
          <a:lstStyle/>
          <a:p>
            <a:r>
              <a:rPr lang="en-US" dirty="0"/>
              <a:t>Dynamic Network Analysis &amp; Real-time Traffic Management for Philadelphia Metropolitan Area </a:t>
            </a:r>
          </a:p>
        </p:txBody>
      </p:sp>
      <p:sp>
        <p:nvSpPr>
          <p:cNvPr id="3" name="Content Placeholder 2">
            <a:extLst>
              <a:ext uri="{FF2B5EF4-FFF2-40B4-BE49-F238E27FC236}">
                <a16:creationId xmlns:a16="http://schemas.microsoft.com/office/drawing/2014/main" id="{8328ECB0-A38E-4EDD-9B2F-91C087F8165E}"/>
              </a:ext>
            </a:extLst>
          </p:cNvPr>
          <p:cNvSpPr>
            <a:spLocks noGrp="1"/>
          </p:cNvSpPr>
          <p:nvPr>
            <p:ph idx="1"/>
          </p:nvPr>
        </p:nvSpPr>
        <p:spPr>
          <a:xfrm>
            <a:off x="0" y="3450431"/>
            <a:ext cx="6686550" cy="3050381"/>
          </a:xfrm>
        </p:spPr>
        <p:txBody>
          <a:bodyPr>
            <a:normAutofit fontScale="32500" lnSpcReduction="20000"/>
          </a:bodyPr>
          <a:lstStyle/>
          <a:p>
            <a:pPr marL="0" indent="0">
              <a:buNone/>
            </a:pPr>
            <a:r>
              <a:rPr lang="en-US" sz="1688" dirty="0"/>
              <a:t>Final Report 2016 - Carnegie Mellon &amp; PennDOT - </a:t>
            </a:r>
            <a:r>
              <a:rPr lang="en-US" sz="1688" dirty="0">
                <a:hlinkClick r:id="rId2"/>
              </a:rPr>
              <a:t>http://weima171.com/docs/WO004_final.pdf</a:t>
            </a:r>
            <a:endParaRPr lang="en-US" sz="1688" dirty="0"/>
          </a:p>
          <a:p>
            <a:pPr marL="0" indent="0">
              <a:lnSpc>
                <a:spcPct val="120000"/>
              </a:lnSpc>
              <a:buNone/>
            </a:pPr>
            <a:r>
              <a:rPr lang="en-US" sz="2756" b="1" dirty="0"/>
              <a:t>Executive Summary </a:t>
            </a:r>
            <a:endParaRPr lang="en-US" sz="2756" dirty="0"/>
          </a:p>
          <a:p>
            <a:pPr marL="0" indent="0" algn="just">
              <a:lnSpc>
                <a:spcPct val="120000"/>
              </a:lnSpc>
              <a:buNone/>
            </a:pPr>
            <a:r>
              <a:rPr lang="en-US" sz="2756" dirty="0"/>
              <a:t>This project developed a general regional network model to estimate/predict time-varying traffic evolution on all highways and major arterials in Philadelphia Metropolitan Region. A case study was conducted for assessing the dynamic traffic impact of road closures on freeways and/or major arterials in the Philadelphia Region; and propose real-time traffic detour plans as a way of using travel demand management (TDM) strategies to mitigate overall impact caused by closures</a:t>
            </a:r>
          </a:p>
          <a:p>
            <a:pPr marL="0" indent="0" algn="just">
              <a:lnSpc>
                <a:spcPct val="120000"/>
              </a:lnSpc>
              <a:buNone/>
            </a:pPr>
            <a:r>
              <a:rPr lang="en-US" sz="2756" dirty="0"/>
              <a:t>…The historical O-D demand data was also obtained from DVRPC in the format of VISUM. The O-D matrix is represented by a 3399 × 3399 matrix and in float precision. DVRPC also provided a main O-D pairs profile, which contains 10,000 main O-Ds. O-D connectors are also contained in the TIM2.1 model, the total number of O-D connectors is 11,553,201. </a:t>
            </a:r>
          </a:p>
          <a:p>
            <a:pPr marL="0" indent="0" algn="just">
              <a:lnSpc>
                <a:spcPct val="120000"/>
              </a:lnSpc>
              <a:buNone/>
            </a:pPr>
            <a:r>
              <a:rPr lang="en-US" sz="1688" b="1" dirty="0"/>
              <a:t>2.1 Route choice model</a:t>
            </a:r>
            <a:endParaRPr lang="en-US" sz="1688" dirty="0"/>
          </a:p>
          <a:p>
            <a:pPr marL="0" indent="0" algn="just">
              <a:lnSpc>
                <a:spcPct val="120000"/>
              </a:lnSpc>
              <a:buNone/>
            </a:pPr>
            <a:r>
              <a:rPr lang="en-US" sz="1688" dirty="0"/>
              <a:t> Route choice model is a crucial part to real-time traffic simulation. Under static network setting, the route choice of travelers is usually determined by a user equilibrium (UE) flow pattern (</a:t>
            </a:r>
            <a:r>
              <a:rPr lang="en-US" sz="1688" dirty="0" err="1"/>
              <a:t>Sheffi</a:t>
            </a:r>
            <a:r>
              <a:rPr lang="en-US" sz="1688" dirty="0"/>
              <a:t> 1985). In dynamic context, there are generally two types of UE in the literature. One is the so-called Boston User Equilibrium (BUE) (</a:t>
            </a:r>
            <a:r>
              <a:rPr lang="en-US" sz="1688" dirty="0" err="1"/>
              <a:t>Friesz</a:t>
            </a:r>
            <a:r>
              <a:rPr lang="en-US" sz="1688" dirty="0"/>
              <a:t> et al. 1993), which is an adaption of the static </a:t>
            </a:r>
            <a:r>
              <a:rPr lang="en-US" sz="1688" dirty="0" err="1"/>
              <a:t>Wardroppian</a:t>
            </a:r>
            <a:r>
              <a:rPr lang="en-US" sz="1688" dirty="0"/>
              <a:t> UE. It assumes a traveler chooses the shortest route only based on the prevailing traffic condition at the time of his choice decision (</a:t>
            </a:r>
            <a:r>
              <a:rPr lang="en-US" sz="1688" dirty="0" err="1"/>
              <a:t>Kuwahara</a:t>
            </a:r>
            <a:r>
              <a:rPr lang="en-US" sz="1688" dirty="0"/>
              <a:t> &amp; </a:t>
            </a:r>
            <a:r>
              <a:rPr lang="en-US" sz="1688" dirty="0" err="1"/>
              <a:t>Akamatsu</a:t>
            </a:r>
            <a:r>
              <a:rPr lang="en-US" sz="1688" dirty="0"/>
              <a:t> 2001). The other UE type is the so-called Predictive User Equilibrium (PUE). Under this behavioral assumption, travelers choose the shortest route based on “anticipated" travel times, or travel times that they actually experienced from previous days. </a:t>
            </a:r>
            <a:r>
              <a:rPr lang="en-US" sz="1688" b="1" dirty="0"/>
              <a:t>The result is a UE in which the actual travel times/costs for travelers from any O-D pair are minimal and identical (</a:t>
            </a:r>
            <a:r>
              <a:rPr lang="en-US" sz="1688" b="1" dirty="0" err="1"/>
              <a:t>Friesz</a:t>
            </a:r>
            <a:r>
              <a:rPr lang="en-US" sz="1688" b="1" dirty="0"/>
              <a:t> et al. 1993), regardless the routes they take.</a:t>
            </a:r>
            <a:r>
              <a:rPr lang="en-US" sz="1688" dirty="0"/>
              <a:t> In reality, traveler’s route choice behavior is likely to be more complicated and unpredicted than BUE and PUE. For example, travelers may not consider all the possible routes but have several pre-trip routes in mind prior to their departure, which are selected from their day-to-day traveling experiences. Moreover, these pre-selected routes may not be user-optimal ones.</a:t>
            </a:r>
            <a:r>
              <a:rPr lang="en-US" sz="1688" b="1" dirty="0"/>
              <a:t> In view of this, a hybrid traffic assignment model was purposed to model both equilibrium and disequilibrium traffic conditions (Qian &amp; Zhang 2013). We adopt the hybrid model in this project with the diversion ratio indicating how reactive travelers are in choosing routes.</a:t>
            </a:r>
            <a:endParaRPr lang="en-US" sz="1688" dirty="0"/>
          </a:p>
          <a:p>
            <a:pPr marL="0" indent="0" algn="just">
              <a:lnSpc>
                <a:spcPct val="120000"/>
              </a:lnSpc>
              <a:buNone/>
            </a:pPr>
            <a:r>
              <a:rPr lang="en-US" sz="1688" b="1" dirty="0"/>
              <a:t>2.2 Flow evolution model</a:t>
            </a:r>
            <a:endParaRPr lang="en-US" sz="1688" dirty="0"/>
          </a:p>
          <a:p>
            <a:pPr marL="0" indent="0" algn="just">
              <a:lnSpc>
                <a:spcPct val="120000"/>
              </a:lnSpc>
              <a:buNone/>
            </a:pPr>
            <a:r>
              <a:rPr lang="en-US" sz="1688" dirty="0"/>
              <a:t> The flow evolution models describe the dynamic relationship between vehicle density, speed and volume for one road segment. Three models are most adopted by various mesoscopic traffic simulation tools: Point Queue (PQ) (</a:t>
            </a:r>
            <a:r>
              <a:rPr lang="en-US" sz="1688" dirty="0" err="1"/>
              <a:t>Jin</a:t>
            </a:r>
            <a:r>
              <a:rPr lang="en-US" sz="1688" dirty="0"/>
              <a:t> 2015), Spatial Queue (SQ) (Balmer et al. 2004; Breuer 2001) and Cell Transmission Model (CTM) (</a:t>
            </a:r>
            <a:r>
              <a:rPr lang="en-US" sz="1688" dirty="0" err="1"/>
              <a:t>Daganzo</a:t>
            </a:r>
            <a:r>
              <a:rPr lang="en-US" sz="1688" dirty="0"/>
              <a:t> 1995; </a:t>
            </a:r>
            <a:r>
              <a:rPr lang="en-US" sz="1688" dirty="0" err="1"/>
              <a:t>Daganzo</a:t>
            </a:r>
            <a:r>
              <a:rPr lang="en-US" sz="1688" dirty="0"/>
              <a:t> 1999). Though mathematically and practically simple, </a:t>
            </a:r>
            <a:r>
              <a:rPr lang="en-US" sz="1688" b="1" dirty="0"/>
              <a:t>PQ and SQ are considered to underestimate</a:t>
            </a:r>
            <a:r>
              <a:rPr lang="en-US" sz="1688" dirty="0"/>
              <a:t> the network congestion during the simulation (Zhang et al. 2013). </a:t>
            </a:r>
            <a:r>
              <a:rPr lang="en-US" sz="1688" b="1" dirty="0"/>
              <a:t>CTM as a finite element approximation to the partial differential equation of fluid evolution is proved to best simulate the flow propagation on road segments. A vital issue exists for all dynamic flow evolution models, which is the unrealistic “gridlock” caused by improper routing behavior and misbehave of flow evolution models (</a:t>
            </a:r>
            <a:r>
              <a:rPr lang="en-US" sz="1688" b="1" dirty="0" err="1"/>
              <a:t>Mahmassani</a:t>
            </a:r>
            <a:r>
              <a:rPr lang="en-US" sz="1688" b="1" dirty="0"/>
              <a:t> et al. 2013).</a:t>
            </a:r>
            <a:r>
              <a:rPr lang="en-US" sz="1688" dirty="0"/>
              <a:t> -- In this project, we adopt CTM to simulate the flow propagation on links, and the unrealistic gridlock condition is eliminated by calibrating behavior model parameters and network dynamic features. </a:t>
            </a:r>
          </a:p>
        </p:txBody>
      </p:sp>
    </p:spTree>
    <p:extLst>
      <p:ext uri="{BB962C8B-B14F-4D97-AF65-F5344CB8AC3E}">
        <p14:creationId xmlns:p14="http://schemas.microsoft.com/office/powerpoint/2010/main" val="572740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CDAD66-84F3-49B7-A893-04E0E2A55202}"/>
              </a:ext>
            </a:extLst>
          </p:cNvPr>
          <p:cNvPicPr>
            <a:picLocks noChangeAspect="1"/>
          </p:cNvPicPr>
          <p:nvPr/>
        </p:nvPicPr>
        <p:blipFill>
          <a:blip r:embed="rId3"/>
          <a:stretch>
            <a:fillRect/>
          </a:stretch>
        </p:blipFill>
        <p:spPr>
          <a:xfrm>
            <a:off x="56257" y="2712839"/>
            <a:ext cx="2009180" cy="578644"/>
          </a:xfrm>
          <a:prstGeom prst="rect">
            <a:avLst/>
          </a:prstGeom>
        </p:spPr>
      </p:pic>
      <p:sp>
        <p:nvSpPr>
          <p:cNvPr id="4" name="AutoShape 2" descr="http://vision-traffic.ptvgroup.com/fileadmin/template/ptvgroup/img/layout/ptv_group_logo.svg">
            <a:extLst>
              <a:ext uri="{FF2B5EF4-FFF2-40B4-BE49-F238E27FC236}">
                <a16:creationId xmlns:a16="http://schemas.microsoft.com/office/drawing/2014/main" id="{1650AD1E-8DDE-430E-B0A2-8EEF71643ACA}"/>
              </a:ext>
            </a:extLst>
          </p:cNvPr>
          <p:cNvSpPr>
            <a:spLocks noGrp="1" noChangeAspect="1" noChangeArrowheads="1"/>
          </p:cNvSpPr>
          <p:nvPr>
            <p:ph type="title"/>
          </p:nvPr>
        </p:nvSpPr>
        <p:spPr bwMode="auto">
          <a:xfrm>
            <a:off x="2188666" y="2813745"/>
            <a:ext cx="4588967" cy="7456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rtlCol="0" anchor="t" anchorCtr="0" compatLnSpc="1">
            <a:prstTxWarp prst="textNoShape">
              <a:avLst/>
            </a:prstTxWarp>
            <a:noAutofit/>
          </a:bodyPr>
          <a:lstStyle/>
          <a:p>
            <a:pPr algn="r"/>
            <a:r>
              <a:rPr lang="en-US" sz="3038" dirty="0"/>
              <a:t>VISUM</a:t>
            </a:r>
            <a:r>
              <a:rPr lang="en-US" dirty="0"/>
              <a:t>   – </a:t>
            </a:r>
            <a:r>
              <a:rPr lang="en-US" dirty="0">
                <a:hlinkClick r:id="rId4"/>
              </a:rPr>
              <a:t>Functionality</a:t>
            </a:r>
            <a:r>
              <a:rPr lang="en-US" dirty="0"/>
              <a:t> </a:t>
            </a:r>
          </a:p>
        </p:txBody>
      </p:sp>
      <p:sp>
        <p:nvSpPr>
          <p:cNvPr id="6" name="AutoShape 6" descr="http://vision-traffic.ptvgroup.com/fileadmin/template/ptvgroup/img/layout/ptv_group_logo.svg">
            <a:extLst>
              <a:ext uri="{FF2B5EF4-FFF2-40B4-BE49-F238E27FC236}">
                <a16:creationId xmlns:a16="http://schemas.microsoft.com/office/drawing/2014/main" id="{4259F315-F76D-46FD-BF9F-3D54BAE142B6}"/>
              </a:ext>
            </a:extLst>
          </p:cNvPr>
          <p:cNvSpPr>
            <a:spLocks noGrp="1" noChangeAspect="1" noChangeArrowheads="1"/>
          </p:cNvSpPr>
          <p:nvPr>
            <p:ph idx="1"/>
          </p:nvPr>
        </p:nvSpPr>
        <p:spPr bwMode="auto">
          <a:xfrm>
            <a:off x="107156" y="3827264"/>
            <a:ext cx="5915025" cy="24476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rtlCol="0" anchor="t" anchorCtr="0" compatLnSpc="1">
            <a:prstTxWarp prst="textNoShape">
              <a:avLst/>
            </a:prstTxWarp>
            <a:normAutofit/>
          </a:bodyPr>
          <a:lstStyle/>
          <a:p>
            <a:r>
              <a:rPr lang="en-US" dirty="0"/>
              <a:t>Used by Dr. Pradhan’s PhD Student</a:t>
            </a:r>
          </a:p>
          <a:p>
            <a:pPr lvl="1"/>
            <a:r>
              <a:rPr lang="en-US" dirty="0"/>
              <a:t>“Dongle” is active, but no support is available </a:t>
            </a:r>
          </a:p>
          <a:p>
            <a:r>
              <a:rPr lang="en-US" dirty="0"/>
              <a:t>Educational / Researcher’s License </a:t>
            </a:r>
          </a:p>
          <a:p>
            <a:pPr lvl="1"/>
            <a:r>
              <a:rPr lang="en-US" dirty="0"/>
              <a:t>$1,950 – one-time purchase </a:t>
            </a:r>
          </a:p>
          <a:p>
            <a:pPr lvl="1"/>
            <a:r>
              <a:rPr lang="en-US" dirty="0"/>
              <a:t>2 year – technical support</a:t>
            </a:r>
          </a:p>
          <a:p>
            <a:pPr lvl="1"/>
            <a:r>
              <a:rPr lang="en-US" dirty="0"/>
              <a:t>Includes </a:t>
            </a:r>
            <a:r>
              <a:rPr lang="en-US" dirty="0" err="1"/>
              <a:t>Visum</a:t>
            </a:r>
            <a:r>
              <a:rPr lang="en-US" dirty="0"/>
              <a:t>, </a:t>
            </a:r>
            <a:r>
              <a:rPr lang="en-US" dirty="0" err="1"/>
              <a:t>Visim</a:t>
            </a:r>
            <a:r>
              <a:rPr lang="en-US" dirty="0"/>
              <a:t>, </a:t>
            </a:r>
            <a:r>
              <a:rPr lang="en-US" dirty="0" err="1"/>
              <a:t>Viswalk</a:t>
            </a:r>
            <a:r>
              <a:rPr lang="en-US" dirty="0"/>
              <a:t> </a:t>
            </a:r>
          </a:p>
          <a:p>
            <a:endParaRPr lang="en-US" dirty="0"/>
          </a:p>
          <a:p>
            <a:pPr marL="0" indent="0">
              <a:buNone/>
            </a:pPr>
            <a:endParaRPr lang="en-US" dirty="0"/>
          </a:p>
        </p:txBody>
      </p:sp>
      <p:sp>
        <p:nvSpPr>
          <p:cNvPr id="7" name="AutoShape 8" descr="http://vision-traffic.ptvgroup.com/fileadmin/template/ptvgroup/img/layout/ptv_group_logo.svg">
            <a:extLst>
              <a:ext uri="{FF2B5EF4-FFF2-40B4-BE49-F238E27FC236}">
                <a16:creationId xmlns:a16="http://schemas.microsoft.com/office/drawing/2014/main" id="{4054835E-B986-475B-B85F-D1FFA6E05AE8}"/>
              </a:ext>
            </a:extLst>
          </p:cNvPr>
          <p:cNvSpPr>
            <a:spLocks noChangeAspect="1" noChangeArrowheads="1"/>
          </p:cNvSpPr>
          <p:nvPr/>
        </p:nvSpPr>
        <p:spPr bwMode="auto">
          <a:xfrm>
            <a:off x="3343275" y="4486275"/>
            <a:ext cx="171450" cy="171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514350">
              <a:defRPr/>
            </a:pPr>
            <a:endParaRPr lang="en-US" sz="1013">
              <a:solidFill>
                <a:prstClr val="black"/>
              </a:solidFill>
              <a:latin typeface="Calibri" panose="020F0502020204030204"/>
            </a:endParaRPr>
          </a:p>
        </p:txBody>
      </p:sp>
      <p:sp>
        <p:nvSpPr>
          <p:cNvPr id="9" name="Content Placeholder 2">
            <a:extLst>
              <a:ext uri="{FF2B5EF4-FFF2-40B4-BE49-F238E27FC236}">
                <a16:creationId xmlns:a16="http://schemas.microsoft.com/office/drawing/2014/main" id="{6AF95A0A-1090-48B4-9C6A-F2B8C4FBF57C}"/>
              </a:ext>
            </a:extLst>
          </p:cNvPr>
          <p:cNvSpPr txBox="1">
            <a:spLocks/>
          </p:cNvSpPr>
          <p:nvPr/>
        </p:nvSpPr>
        <p:spPr>
          <a:xfrm>
            <a:off x="3343275" y="3348186"/>
            <a:ext cx="3434358" cy="2447628"/>
          </a:xfrm>
          <a:prstGeom prst="rect">
            <a:avLst/>
          </a:prstGeom>
        </p:spPr>
        <p:txBody>
          <a:bodyPr vert="horz" lIns="51435" tIns="25718" rIns="51435" bIns="2571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8588" indent="-128588" algn="r" defTabSz="514350">
              <a:spcBef>
                <a:spcPts val="563"/>
              </a:spcBef>
              <a:defRPr/>
            </a:pPr>
            <a:r>
              <a:rPr lang="en-US" sz="1575" b="1" dirty="0">
                <a:solidFill>
                  <a:prstClr val="black"/>
                </a:solidFill>
                <a:latin typeface="Calibri" panose="020F0502020204030204"/>
              </a:rPr>
              <a:t>PTV </a:t>
            </a:r>
            <a:r>
              <a:rPr lang="en-US" sz="1575" b="1" dirty="0" err="1">
                <a:solidFill>
                  <a:prstClr val="black"/>
                </a:solidFill>
                <a:latin typeface="Calibri" panose="020F0502020204030204"/>
              </a:rPr>
              <a:t>Visum</a:t>
            </a:r>
            <a:r>
              <a:rPr lang="en-US" sz="1575" b="1" dirty="0">
                <a:solidFill>
                  <a:prstClr val="black"/>
                </a:solidFill>
                <a:latin typeface="Calibri" panose="020F0502020204030204"/>
              </a:rPr>
              <a:t> Functions</a:t>
            </a:r>
          </a:p>
          <a:p>
            <a:pPr marL="128588" indent="-128588" algn="r" defTabSz="514350">
              <a:spcBef>
                <a:spcPts val="563"/>
              </a:spcBef>
              <a:defRPr/>
            </a:pPr>
            <a:r>
              <a:rPr lang="en-US" sz="1575" b="1" dirty="0">
                <a:solidFill>
                  <a:prstClr val="black"/>
                </a:solidFill>
                <a:latin typeface="Calibri" panose="020F0502020204030204"/>
              </a:rPr>
              <a:t>Network modelling</a:t>
            </a:r>
          </a:p>
          <a:p>
            <a:pPr marL="128588" indent="-128588" algn="r" defTabSz="514350">
              <a:spcBef>
                <a:spcPts val="563"/>
              </a:spcBef>
              <a:defRPr/>
            </a:pPr>
            <a:r>
              <a:rPr lang="en-US" sz="1575" b="1" dirty="0">
                <a:solidFill>
                  <a:prstClr val="black"/>
                </a:solidFill>
                <a:latin typeface="Calibri" panose="020F0502020204030204"/>
              </a:rPr>
              <a:t>Demand calculations</a:t>
            </a:r>
          </a:p>
          <a:p>
            <a:pPr marL="128588" indent="-128588" algn="r" defTabSz="514350">
              <a:spcBef>
                <a:spcPts val="563"/>
              </a:spcBef>
              <a:defRPr/>
            </a:pPr>
            <a:r>
              <a:rPr lang="en-US" sz="1575" b="1" dirty="0" err="1">
                <a:solidFill>
                  <a:prstClr val="black"/>
                </a:solidFill>
                <a:latin typeface="Calibri" panose="020F0502020204030204"/>
              </a:rPr>
              <a:t>PrT</a:t>
            </a:r>
            <a:r>
              <a:rPr lang="en-US" sz="1575" b="1" dirty="0">
                <a:solidFill>
                  <a:prstClr val="black"/>
                </a:solidFill>
                <a:latin typeface="Calibri" panose="020F0502020204030204"/>
              </a:rPr>
              <a:t> assignment procedures</a:t>
            </a:r>
          </a:p>
          <a:p>
            <a:pPr marL="128588" indent="-128588" algn="r" defTabSz="514350">
              <a:spcBef>
                <a:spcPts val="563"/>
              </a:spcBef>
              <a:defRPr/>
            </a:pPr>
            <a:r>
              <a:rPr lang="en-US" sz="1575" b="1" dirty="0">
                <a:solidFill>
                  <a:prstClr val="black"/>
                </a:solidFill>
                <a:latin typeface="Calibri" panose="020F0502020204030204"/>
              </a:rPr>
              <a:t> </a:t>
            </a:r>
            <a:r>
              <a:rPr lang="en-US" sz="1575" b="1" dirty="0" err="1">
                <a:solidFill>
                  <a:prstClr val="black"/>
                </a:solidFill>
                <a:latin typeface="Calibri" panose="020F0502020204030204"/>
              </a:rPr>
              <a:t>PuT</a:t>
            </a:r>
            <a:r>
              <a:rPr lang="en-US" sz="1575" b="1" dirty="0">
                <a:solidFill>
                  <a:prstClr val="black"/>
                </a:solidFill>
                <a:latin typeface="Calibri" panose="020F0502020204030204"/>
              </a:rPr>
              <a:t> assignment procedures and operations</a:t>
            </a:r>
          </a:p>
          <a:p>
            <a:pPr marL="128588" indent="-128588" algn="r" defTabSz="514350">
              <a:spcBef>
                <a:spcPts val="563"/>
              </a:spcBef>
              <a:defRPr/>
            </a:pPr>
            <a:r>
              <a:rPr lang="en-US" sz="1575" b="1" dirty="0">
                <a:solidFill>
                  <a:prstClr val="black"/>
                </a:solidFill>
                <a:latin typeface="Calibri" panose="020F0502020204030204"/>
              </a:rPr>
              <a:t>Traffic engineering</a:t>
            </a:r>
          </a:p>
          <a:p>
            <a:pPr marL="128588" indent="-128588" algn="r" defTabSz="514350">
              <a:spcBef>
                <a:spcPts val="563"/>
              </a:spcBef>
              <a:defRPr/>
            </a:pPr>
            <a:r>
              <a:rPr lang="en-US" sz="1575" b="1" dirty="0">
                <a:solidFill>
                  <a:prstClr val="black"/>
                </a:solidFill>
                <a:latin typeface="Calibri" panose="020F0502020204030204"/>
              </a:rPr>
              <a:t>Create analyses and reports</a:t>
            </a:r>
          </a:p>
          <a:p>
            <a:pPr marL="128588" indent="-128588" algn="r" defTabSz="514350">
              <a:spcBef>
                <a:spcPts val="563"/>
              </a:spcBef>
              <a:defRPr/>
            </a:pPr>
            <a:r>
              <a:rPr lang="en-US" sz="1575" b="1" dirty="0">
                <a:solidFill>
                  <a:prstClr val="black"/>
                </a:solidFill>
                <a:latin typeface="Calibri" panose="020F0502020204030204"/>
              </a:rPr>
              <a:t>Interfaces</a:t>
            </a:r>
          </a:p>
          <a:p>
            <a:pPr marL="128588" indent="-128588" algn="r" defTabSz="514350">
              <a:spcBef>
                <a:spcPts val="563"/>
              </a:spcBef>
              <a:defRPr/>
            </a:pPr>
            <a:endParaRPr lang="en-US" sz="1575" dirty="0">
              <a:solidFill>
                <a:prstClr val="black"/>
              </a:solidFill>
              <a:latin typeface="Calibri" panose="020F0502020204030204"/>
            </a:endParaRPr>
          </a:p>
        </p:txBody>
      </p:sp>
    </p:spTree>
    <p:extLst>
      <p:ext uri="{BB962C8B-B14F-4D97-AF65-F5344CB8AC3E}">
        <p14:creationId xmlns:p14="http://schemas.microsoft.com/office/powerpoint/2010/main" val="3380060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B71F-360F-46A2-8B7E-00467AB3C619}"/>
              </a:ext>
            </a:extLst>
          </p:cNvPr>
          <p:cNvSpPr>
            <a:spLocks noGrp="1"/>
          </p:cNvSpPr>
          <p:nvPr>
            <p:ph type="title"/>
          </p:nvPr>
        </p:nvSpPr>
        <p:spPr>
          <a:xfrm>
            <a:off x="0" y="357535"/>
            <a:ext cx="6858000" cy="315938"/>
          </a:xfrm>
        </p:spPr>
        <p:txBody>
          <a:bodyPr>
            <a:noAutofit/>
          </a:bodyPr>
          <a:lstStyle/>
          <a:p>
            <a:r>
              <a:rPr lang="en-US" sz="2400" dirty="0"/>
              <a:t>Asset Management – FHWA </a:t>
            </a:r>
            <a:r>
              <a:rPr lang="en-US" sz="2400" baseline="30000" dirty="0"/>
              <a:t>Style</a:t>
            </a:r>
            <a:r>
              <a:rPr lang="en-US" sz="2400" dirty="0"/>
              <a:t>  </a:t>
            </a:r>
          </a:p>
        </p:txBody>
      </p:sp>
      <p:sp>
        <p:nvSpPr>
          <p:cNvPr id="9" name="Content Placeholder 8">
            <a:extLst>
              <a:ext uri="{FF2B5EF4-FFF2-40B4-BE49-F238E27FC236}">
                <a16:creationId xmlns:a16="http://schemas.microsoft.com/office/drawing/2014/main" id="{67BF493A-0C26-4455-8C27-3169EDDECECE}"/>
              </a:ext>
            </a:extLst>
          </p:cNvPr>
          <p:cNvSpPr>
            <a:spLocks noGrp="1"/>
          </p:cNvSpPr>
          <p:nvPr>
            <p:ph idx="1"/>
          </p:nvPr>
        </p:nvSpPr>
        <p:spPr>
          <a:xfrm>
            <a:off x="0" y="7780265"/>
            <a:ext cx="6858000" cy="1363735"/>
          </a:xfrm>
        </p:spPr>
        <p:txBody>
          <a:bodyPr>
            <a:normAutofit/>
          </a:bodyPr>
          <a:lstStyle/>
          <a:p>
            <a:pPr marL="66080" indent="-66080">
              <a:lnSpc>
                <a:spcPct val="80000"/>
              </a:lnSpc>
              <a:spcAft>
                <a:spcPts val="338"/>
              </a:spcAft>
              <a:buSzPct val="100000"/>
              <a:buNone/>
            </a:pPr>
            <a:r>
              <a:rPr lang="en-US" sz="1400" dirty="0">
                <a:solidFill>
                  <a:schemeClr val="dk1"/>
                </a:solidFill>
                <a:ea typeface="Times New Roman"/>
                <a:cs typeface="Times New Roman"/>
                <a:sym typeface="Times New Roman"/>
              </a:rPr>
              <a:t>“The goal of infrastructure asset management is to meet a required level of service, in the most cost effective manner, through the management of assets for present and future customers.” -  NAMS</a:t>
            </a:r>
          </a:p>
          <a:p>
            <a:pPr marL="0" indent="0">
              <a:lnSpc>
                <a:spcPct val="80000"/>
              </a:lnSpc>
              <a:buSzPct val="100000"/>
              <a:buNone/>
            </a:pPr>
            <a:r>
              <a:rPr lang="en-US" sz="1400" dirty="0"/>
              <a:t>The systematic approach to the integrated management of the highway infrastructure to deliver agreed service levels at minimum whole-life value</a:t>
            </a:r>
            <a:endParaRPr lang="en-US" sz="1000" dirty="0">
              <a:solidFill>
                <a:schemeClr val="dk1"/>
              </a:solidFill>
              <a:ea typeface="Times New Roman"/>
              <a:sym typeface="Times New Roman"/>
            </a:endParaRPr>
          </a:p>
          <a:p>
            <a:pPr lvl="0">
              <a:lnSpc>
                <a:spcPct val="80000"/>
              </a:lnSpc>
              <a:buSzPct val="100000"/>
              <a:buNone/>
            </a:pPr>
            <a:r>
              <a:rPr lang="en-US" sz="1400" b="1" dirty="0">
                <a:ea typeface="Times New Roman"/>
                <a:cs typeface="Times New Roman"/>
                <a:sym typeface="Times New Roman"/>
              </a:rPr>
              <a:t>Recognize that the revenue available for asset management is a significant constraint!</a:t>
            </a:r>
          </a:p>
          <a:p>
            <a:endParaRPr lang="en-US" sz="1400" dirty="0"/>
          </a:p>
        </p:txBody>
      </p:sp>
      <p:grpSp>
        <p:nvGrpSpPr>
          <p:cNvPr id="5" name="Group 4">
            <a:extLst>
              <a:ext uri="{FF2B5EF4-FFF2-40B4-BE49-F238E27FC236}">
                <a16:creationId xmlns:a16="http://schemas.microsoft.com/office/drawing/2014/main" id="{173C662E-731F-4E2A-9888-024BD93A0AC7}"/>
              </a:ext>
            </a:extLst>
          </p:cNvPr>
          <p:cNvGrpSpPr/>
          <p:nvPr/>
        </p:nvGrpSpPr>
        <p:grpSpPr>
          <a:xfrm>
            <a:off x="108981" y="4656588"/>
            <a:ext cx="5689935" cy="2933872"/>
            <a:chOff x="6504968" y="2953032"/>
            <a:chExt cx="5648596" cy="2912557"/>
          </a:xfrm>
        </p:grpSpPr>
        <p:pic>
          <p:nvPicPr>
            <p:cNvPr id="6" name="Picture 5">
              <a:extLst>
                <a:ext uri="{FF2B5EF4-FFF2-40B4-BE49-F238E27FC236}">
                  <a16:creationId xmlns:a16="http://schemas.microsoft.com/office/drawing/2014/main" id="{ACB75D6E-44A8-4081-BB85-9CDDBAB25F93}"/>
                </a:ext>
              </a:extLst>
            </p:cNvPr>
            <p:cNvPicPr>
              <a:picLocks noChangeAspect="1"/>
            </p:cNvPicPr>
            <p:nvPr/>
          </p:nvPicPr>
          <p:blipFill>
            <a:blip r:embed="rId2"/>
            <a:stretch>
              <a:fillRect/>
            </a:stretch>
          </p:blipFill>
          <p:spPr>
            <a:xfrm>
              <a:off x="6504968" y="2953032"/>
              <a:ext cx="5648596" cy="2912557"/>
            </a:xfrm>
            <a:prstGeom prst="rect">
              <a:avLst/>
            </a:prstGeom>
          </p:spPr>
        </p:pic>
        <p:pic>
          <p:nvPicPr>
            <p:cNvPr id="7" name="Picture 6">
              <a:extLst>
                <a:ext uri="{FF2B5EF4-FFF2-40B4-BE49-F238E27FC236}">
                  <a16:creationId xmlns:a16="http://schemas.microsoft.com/office/drawing/2014/main" id="{462E8957-9CC0-4CDC-BF9E-847F98B45C50}"/>
                </a:ext>
              </a:extLst>
            </p:cNvPr>
            <p:cNvPicPr>
              <a:picLocks noChangeAspect="1"/>
            </p:cNvPicPr>
            <p:nvPr/>
          </p:nvPicPr>
          <p:blipFill>
            <a:blip r:embed="rId3"/>
            <a:stretch>
              <a:fillRect/>
            </a:stretch>
          </p:blipFill>
          <p:spPr>
            <a:xfrm>
              <a:off x="8238095" y="5399473"/>
              <a:ext cx="2106141" cy="322172"/>
            </a:xfrm>
            <a:prstGeom prst="rect">
              <a:avLst/>
            </a:prstGeom>
            <a:ln>
              <a:noFill/>
            </a:ln>
            <a:effectLst>
              <a:outerShdw blurRad="292100" dist="139700" dir="2700000" algn="tl" rotWithShape="0">
                <a:srgbClr val="333333">
                  <a:alpha val="65000"/>
                </a:srgbClr>
              </a:outerShdw>
            </a:effectLst>
          </p:spPr>
        </p:pic>
      </p:grpSp>
      <p:pic>
        <p:nvPicPr>
          <p:cNvPr id="10" name="Picture 9" descr="Graph of Pavement Condition versus Time/Traffic showing Prevention Trigger and Rehabilitation Trigger as discussed below">
            <a:hlinkClick r:id="rId4"/>
            <a:extLst>
              <a:ext uri="{FF2B5EF4-FFF2-40B4-BE49-F238E27FC236}">
                <a16:creationId xmlns:a16="http://schemas.microsoft.com/office/drawing/2014/main" id="{8CAFC85A-0A39-4849-80BC-3618A046C29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865003" y="5695352"/>
            <a:ext cx="2177890" cy="1330764"/>
          </a:xfrm>
          <a:prstGeom prst="rect">
            <a:avLst/>
          </a:prstGeom>
          <a:noFill/>
          <a:ln>
            <a:noFill/>
          </a:ln>
        </p:spPr>
      </p:pic>
      <p:pic>
        <p:nvPicPr>
          <p:cNvPr id="11" name="Picture 10">
            <a:hlinkClick r:id="rId6"/>
            <a:extLst>
              <a:ext uri="{FF2B5EF4-FFF2-40B4-BE49-F238E27FC236}">
                <a16:creationId xmlns:a16="http://schemas.microsoft.com/office/drawing/2014/main" id="{DE0F957F-FFFB-4D66-BBF8-071F21CEF406}"/>
              </a:ext>
            </a:extLst>
          </p:cNvPr>
          <p:cNvPicPr/>
          <p:nvPr/>
        </p:nvPicPr>
        <p:blipFill>
          <a:blip r:embed="rId7"/>
          <a:stretch>
            <a:fillRect/>
          </a:stretch>
        </p:blipFill>
        <p:spPr>
          <a:xfrm>
            <a:off x="593577" y="863278"/>
            <a:ext cx="5385479" cy="3698493"/>
          </a:xfrm>
          <a:prstGeom prst="rect">
            <a:avLst/>
          </a:prstGeom>
        </p:spPr>
      </p:pic>
    </p:spTree>
    <p:extLst>
      <p:ext uri="{BB962C8B-B14F-4D97-AF65-F5344CB8AC3E}">
        <p14:creationId xmlns:p14="http://schemas.microsoft.com/office/powerpoint/2010/main" val="326289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hlinkClick r:id="rId2"/>
              </a:rPr>
              <a:t>Theatrical Capacity of Roadways</a:t>
            </a:r>
            <a:endParaRPr lang="en-US" dirty="0"/>
          </a:p>
        </p:txBody>
      </p:sp>
      <p:sp>
        <p:nvSpPr>
          <p:cNvPr id="3" name="Subtitle 2"/>
          <p:cNvSpPr>
            <a:spLocks noGrp="1"/>
          </p:cNvSpPr>
          <p:nvPr>
            <p:ph type="subTitle" idx="1"/>
          </p:nvPr>
        </p:nvSpPr>
        <p:spPr/>
        <p:txBody>
          <a:bodyPr/>
          <a:lstStyle/>
          <a:p>
            <a:r>
              <a:rPr lang="en-US" dirty="0"/>
              <a:t>Click for new presentation</a:t>
            </a:r>
          </a:p>
        </p:txBody>
      </p:sp>
    </p:spTree>
    <p:extLst>
      <p:ext uri="{BB962C8B-B14F-4D97-AF65-F5344CB8AC3E}">
        <p14:creationId xmlns:p14="http://schemas.microsoft.com/office/powerpoint/2010/main" val="1133693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0" y="2082403"/>
            <a:ext cx="5143500" cy="5726097"/>
          </a:xfrm>
          <a:prstGeom prst="rect">
            <a:avLst/>
          </a:prstGeom>
        </p:spPr>
      </p:pic>
      <p:sp>
        <p:nvSpPr>
          <p:cNvPr id="3" name="Slide Number Placeholder 2"/>
          <p:cNvSpPr>
            <a:spLocks noGrp="1"/>
          </p:cNvSpPr>
          <p:nvPr>
            <p:ph type="sldNum" sz="quarter" idx="12"/>
          </p:nvPr>
        </p:nvSpPr>
        <p:spPr/>
        <p:txBody>
          <a:bodyPr/>
          <a:lstStyle/>
          <a:p>
            <a:fld id="{094EB31A-7F5D-45C9-86D7-3FC0C40DAF6B}" type="slidenum">
              <a:rPr lang="en-US" smtClean="0"/>
              <a:t>81</a:t>
            </a:fld>
            <a:endParaRPr lang="en-US" dirty="0"/>
          </a:p>
        </p:txBody>
      </p:sp>
    </p:spTree>
    <p:extLst>
      <p:ext uri="{BB962C8B-B14F-4D97-AF65-F5344CB8AC3E}">
        <p14:creationId xmlns:p14="http://schemas.microsoft.com/office/powerpoint/2010/main" val="3266475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Carrier Goals</a:t>
            </a:r>
          </a:p>
        </p:txBody>
      </p:sp>
      <p:sp>
        <p:nvSpPr>
          <p:cNvPr id="3" name="Content Placeholder 2"/>
          <p:cNvSpPr>
            <a:spLocks noGrp="1"/>
          </p:cNvSpPr>
          <p:nvPr>
            <p:ph idx="1"/>
          </p:nvPr>
        </p:nvSpPr>
        <p:spPr>
          <a:xfrm>
            <a:off x="0" y="3164043"/>
            <a:ext cx="6858000" cy="2979396"/>
          </a:xfrm>
        </p:spPr>
        <p:txBody>
          <a:bodyPr/>
          <a:lstStyle/>
          <a:p>
            <a:pPr marL="0" indent="0">
              <a:buNone/>
            </a:pPr>
            <a:r>
              <a:rPr lang="en-US" dirty="0"/>
              <a:t>Continue to work towards and research topics related to increasing the current and future livability of cities </a:t>
            </a:r>
          </a:p>
          <a:p>
            <a:pPr lvl="1"/>
            <a:r>
              <a:rPr lang="en-US" dirty="0"/>
              <a:t>Stay involved and connected to Complex Sociotechnical Systems </a:t>
            </a:r>
          </a:p>
          <a:p>
            <a:pPr lvl="2"/>
            <a:r>
              <a:rPr lang="en-US" dirty="0"/>
              <a:t>Work in some capacity with City infrastructure systems or City Planning</a:t>
            </a:r>
          </a:p>
          <a:p>
            <a:pPr lvl="2"/>
            <a:r>
              <a:rPr lang="en-US" dirty="0"/>
              <a:t>Exploring coordination between strongly interdependent systems, departments, and agencies</a:t>
            </a:r>
          </a:p>
          <a:p>
            <a:pPr lvl="3"/>
            <a:r>
              <a:rPr lang="en-US" dirty="0"/>
              <a:t>Can incentives be created in which agencies’ actions promote increased citywide LSR and not just focused on asset or specific systems. </a:t>
            </a:r>
          </a:p>
          <a:p>
            <a:pPr lvl="1"/>
            <a:r>
              <a:rPr lang="en-US" dirty="0"/>
              <a:t>Work directly with transportation infrastructure assets</a:t>
            </a:r>
          </a:p>
          <a:p>
            <a:pPr lvl="2"/>
            <a:r>
              <a:rPr lang="en-US" dirty="0"/>
              <a:t>Performance based risk asset management</a:t>
            </a:r>
          </a:p>
          <a:p>
            <a:pPr lvl="2"/>
            <a:r>
              <a:rPr lang="en-US" dirty="0"/>
              <a:t>Or hands on design-build work</a:t>
            </a:r>
          </a:p>
          <a:p>
            <a:pPr lvl="1"/>
            <a:r>
              <a:rPr lang="en-US" dirty="0"/>
              <a:t>Continue working in Education</a:t>
            </a:r>
          </a:p>
          <a:p>
            <a:pPr lvl="2"/>
            <a:r>
              <a:rPr lang="en-US" dirty="0"/>
              <a:t>At any level</a:t>
            </a:r>
          </a:p>
          <a:p>
            <a:pPr lvl="1"/>
            <a:r>
              <a:rPr lang="en-US" dirty="0"/>
              <a:t>Obtain my P.E.</a:t>
            </a:r>
          </a:p>
        </p:txBody>
      </p:sp>
    </p:spTree>
    <p:extLst>
      <p:ext uri="{BB962C8B-B14F-4D97-AF65-F5344CB8AC3E}">
        <p14:creationId xmlns:p14="http://schemas.microsoft.com/office/powerpoint/2010/main" val="5833058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EA34-DE74-4858-BF11-209A87D2C067}"/>
              </a:ext>
            </a:extLst>
          </p:cNvPr>
          <p:cNvSpPr>
            <a:spLocks noGrp="1"/>
          </p:cNvSpPr>
          <p:nvPr>
            <p:ph type="title"/>
          </p:nvPr>
        </p:nvSpPr>
        <p:spPr>
          <a:xfrm>
            <a:off x="0" y="2643188"/>
            <a:ext cx="6858000" cy="3857624"/>
          </a:xfrm>
        </p:spPr>
        <p:txBody>
          <a:bodyPr>
            <a:normAutofit/>
          </a:bodyPr>
          <a:lstStyle/>
          <a:p>
            <a:pPr algn="ctr"/>
            <a:r>
              <a:rPr lang="en-US" sz="11194" dirty="0">
                <a:solidFill>
                  <a:schemeClr val="bg2"/>
                </a:solidFill>
                <a:effectLst>
                  <a:outerShdw blurRad="38100" dist="38100" dir="2700000" algn="tl">
                    <a:srgbClr val="000000">
                      <a:alpha val="43137"/>
                    </a:srgbClr>
                  </a:outerShdw>
                </a:effectLst>
              </a:rPr>
              <a:t>Appendix</a:t>
            </a:r>
            <a:br>
              <a:rPr lang="en-US" sz="3375" dirty="0">
                <a:solidFill>
                  <a:schemeClr val="bg2"/>
                </a:solidFill>
              </a:rPr>
            </a:br>
            <a:r>
              <a:rPr lang="en-US" sz="3375" dirty="0" err="1">
                <a:solidFill>
                  <a:schemeClr val="bg2"/>
                </a:solidFill>
              </a:rPr>
              <a:t>Python_Code</a:t>
            </a:r>
            <a:endParaRPr lang="en-US" sz="3375" dirty="0">
              <a:solidFill>
                <a:schemeClr val="bg2"/>
              </a:solidFill>
              <a:effectLst>
                <a:outerShdw blurRad="38100" dist="38100" dir="2700000" algn="tl">
                  <a:srgbClr val="000000">
                    <a:alpha val="43137"/>
                  </a:srgbClr>
                </a:outerShdw>
              </a:effectLst>
            </a:endParaRPr>
          </a:p>
        </p:txBody>
      </p:sp>
      <p:pic>
        <p:nvPicPr>
          <p:cNvPr id="3" name="Picture 2">
            <a:hlinkClick r:id="rId2"/>
            <a:extLst>
              <a:ext uri="{FF2B5EF4-FFF2-40B4-BE49-F238E27FC236}">
                <a16:creationId xmlns:a16="http://schemas.microsoft.com/office/drawing/2014/main" id="{BF2A03F1-419E-41E3-994F-3992399C35F9}"/>
              </a:ext>
            </a:extLst>
          </p:cNvPr>
          <p:cNvPicPr>
            <a:picLocks noChangeAspect="1"/>
          </p:cNvPicPr>
          <p:nvPr/>
        </p:nvPicPr>
        <p:blipFill>
          <a:blip r:embed="rId3"/>
          <a:stretch>
            <a:fillRect/>
          </a:stretch>
        </p:blipFill>
        <p:spPr>
          <a:xfrm>
            <a:off x="0" y="5809654"/>
            <a:ext cx="2089547" cy="691158"/>
          </a:xfrm>
          <a:prstGeom prst="rect">
            <a:avLst/>
          </a:prstGeom>
        </p:spPr>
      </p:pic>
    </p:spTree>
    <p:extLst>
      <p:ext uri="{BB962C8B-B14F-4D97-AF65-F5344CB8AC3E}">
        <p14:creationId xmlns:p14="http://schemas.microsoft.com/office/powerpoint/2010/main" val="248039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6858000" cy="698707"/>
          </a:xfrm>
        </p:spPr>
        <p:txBody>
          <a:bodyPr anchor="b"/>
          <a:lstStyle/>
          <a:p>
            <a:r>
              <a:rPr lang="en-US" sz="2400" dirty="0"/>
              <a:t>Challenge: </a:t>
            </a:r>
            <a:endParaRPr lang="en-US" sz="2000" dirty="0"/>
          </a:p>
        </p:txBody>
      </p:sp>
      <p:sp>
        <p:nvSpPr>
          <p:cNvPr id="3" name="Content Placeholder 2"/>
          <p:cNvSpPr>
            <a:spLocks noGrp="1"/>
          </p:cNvSpPr>
          <p:nvPr>
            <p:ph idx="1"/>
          </p:nvPr>
        </p:nvSpPr>
        <p:spPr>
          <a:xfrm>
            <a:off x="-1" y="872835"/>
            <a:ext cx="6858000" cy="1484243"/>
          </a:xfrm>
        </p:spPr>
        <p:txBody>
          <a:bodyPr/>
          <a:lstStyle/>
          <a:p>
            <a:pPr marL="0" indent="0">
              <a:buNone/>
            </a:pPr>
            <a:r>
              <a:rPr lang="en-US" sz="1800" dirty="0"/>
              <a:t>Fed Government can do more to encourage </a:t>
            </a:r>
            <a:r>
              <a:rPr lang="en-US" sz="1800" b="1" dirty="0"/>
              <a:t>Maintenance</a:t>
            </a:r>
            <a:r>
              <a:rPr lang="en-US" sz="1800" dirty="0"/>
              <a:t> </a:t>
            </a:r>
            <a:endParaRPr lang="en-US" sz="1600" dirty="0">
              <a:latin typeface="+mn-lt"/>
            </a:endParaRPr>
          </a:p>
          <a:p>
            <a:r>
              <a:rPr lang="en-US" sz="1600" dirty="0">
                <a:latin typeface="+mn-lt"/>
              </a:rPr>
              <a:t>Operations and Maintenance responsibility is assigned to State and Local Gov’s - </a:t>
            </a:r>
            <a:r>
              <a:rPr lang="en-US" sz="1600" b="1" i="1" dirty="0">
                <a:latin typeface="+mn-lt"/>
              </a:rPr>
              <a:t>unless emergency retrofit or renewal is required.</a:t>
            </a:r>
          </a:p>
          <a:p>
            <a:r>
              <a:rPr lang="en-US" sz="1600" dirty="0">
                <a:latin typeface="+mn-lt"/>
              </a:rPr>
              <a:t>The Federal Government has been changing the language included in Federal Transportation Bills since the 1980’s, but unfortunately there is still a wide gap in how funds are allocated between new vs preservation (FHWA 2015; PEW, 2015)</a:t>
            </a:r>
          </a:p>
          <a:p>
            <a:pPr marL="0" indent="0">
              <a:buNone/>
            </a:pPr>
            <a:endParaRPr lang="en-US" sz="1600" dirty="0">
              <a:latin typeface="+mn-lt"/>
            </a:endParaRPr>
          </a:p>
        </p:txBody>
      </p:sp>
      <p:pic>
        <p:nvPicPr>
          <p:cNvPr id="5" name="Picture 4"/>
          <p:cNvPicPr>
            <a:picLocks noChangeAspect="1"/>
          </p:cNvPicPr>
          <p:nvPr/>
        </p:nvPicPr>
        <p:blipFill>
          <a:blip r:embed="rId2"/>
          <a:stretch>
            <a:fillRect/>
          </a:stretch>
        </p:blipFill>
        <p:spPr>
          <a:xfrm>
            <a:off x="750123" y="2531206"/>
            <a:ext cx="5357752" cy="3561122"/>
          </a:xfrm>
          <a:prstGeom prst="rect">
            <a:avLst/>
          </a:prstGeom>
        </p:spPr>
      </p:pic>
      <p:pic>
        <p:nvPicPr>
          <p:cNvPr id="6" name="Picture 5"/>
          <p:cNvPicPr>
            <a:picLocks noChangeAspect="1"/>
          </p:cNvPicPr>
          <p:nvPr/>
        </p:nvPicPr>
        <p:blipFill>
          <a:blip r:embed="rId3"/>
          <a:stretch>
            <a:fillRect/>
          </a:stretch>
        </p:blipFill>
        <p:spPr>
          <a:xfrm>
            <a:off x="1638778" y="6266456"/>
            <a:ext cx="3580442" cy="2762343"/>
          </a:xfrm>
          <a:prstGeom prst="rect">
            <a:avLst/>
          </a:prstGeom>
          <a:ln w="25400">
            <a:solidFill>
              <a:schemeClr val="tx1"/>
            </a:solidFill>
          </a:ln>
          <a:effectLst/>
        </p:spPr>
      </p:pic>
    </p:spTree>
    <p:extLst>
      <p:ext uri="{BB962C8B-B14F-4D97-AF65-F5344CB8AC3E}">
        <p14:creationId xmlns:p14="http://schemas.microsoft.com/office/powerpoint/2010/main" val="3242133969"/>
      </p:ext>
    </p:extLst>
  </p:cSld>
  <p:clrMapOvr>
    <a:masterClrMapping/>
  </p:clrMapOvr>
</p:sld>
</file>

<file path=ppt/theme/theme1.xml><?xml version="1.0" encoding="utf-8"?>
<a:theme xmlns:a="http://schemas.openxmlformats.org/drawingml/2006/main" name="DREXEL_PhD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tx1"/>
          </a:solidFill>
        </a:ln>
      </a:spPr>
      <a:bodyPr rtlCol="0" anchor="ctr">
        <a:spAutoFit/>
      </a:bodyPr>
      <a:lstStyle>
        <a:defPPr algn="just">
          <a:defRPr dirty="0"/>
        </a:defPPr>
      </a:lstStyle>
    </a:spDef>
    <a:lnDef>
      <a:spPr>
        <a:ln w="50800">
          <a:solidFill>
            <a:schemeClr val="tx1"/>
          </a:solidFill>
          <a:headEnd type="none" w="sm" len="sm"/>
          <a:tailEnd type="none"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noAutofit/>
      </a:bodyPr>
      <a:lstStyle>
        <a:defPPr algn="l">
          <a:defRPr sz="1600" dirty="0" smtClean="0">
            <a:cs typeface="Times New Roman" panose="02020603050405020304" pitchFamily="18" charset="0"/>
          </a:defRPr>
        </a:defPPr>
      </a:lstStyle>
    </a:txDef>
  </a:objectDefaults>
  <a:extraClrSchemeLst/>
  <a:extLst>
    <a:ext uri="{05A4C25C-085E-4340-85A3-A5531E510DB2}">
      <thm15:themeFamily xmlns:thm15="http://schemas.microsoft.com/office/thememl/2012/main" name="DREXEL_PhD Theme" id="{F8AA4366-5DB7-4762-91D9-0144C3415751}" vid="{8858CF6D-16EC-4EA1-A20B-1D70570BBC81}"/>
    </a:ext>
  </a:extLst>
</a:theme>
</file>

<file path=ppt/theme/theme2.xml><?xml version="1.0" encoding="utf-8"?>
<a:theme xmlns:a="http://schemas.openxmlformats.org/drawingml/2006/main" name="1_Drexe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tx1"/>
          </a:solidFill>
        </a:ln>
      </a:spPr>
      <a:bodyPr rtlCol="0" anchor="ctr">
        <a:spAutoFit/>
      </a:bodyPr>
      <a:lstStyle>
        <a:defPPr algn="just">
          <a:defRPr dirty="0"/>
        </a:defPPr>
      </a:lstStyle>
    </a:spDef>
    <a:lnDef>
      <a:spPr>
        <a:ln w="50800">
          <a:solidFill>
            <a:schemeClr val="tx1"/>
          </a:solidFill>
          <a:headEnd type="none" w="sm" len="sm"/>
          <a:tailEnd type="none"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noAutofit/>
      </a:bodyPr>
      <a:lstStyle>
        <a:defPPr>
          <a:defRPr sz="2800" b="1" dirty="0" smtClean="0">
            <a:cs typeface="Times New Roman" panose="02020603050405020304" pitchFamily="18" charset="0"/>
          </a:defRPr>
        </a:defPPr>
      </a:lstStyle>
    </a:txDef>
  </a:objectDefaults>
  <a:extraClrSchemeLst/>
  <a:extLst>
    <a:ext uri="{05A4C25C-085E-4340-85A3-A5531E510DB2}">
      <thm15:themeFamily xmlns:thm15="http://schemas.microsoft.com/office/thememl/2012/main" name="Drexel" id="{46B19DCC-5865-4DDA-8685-3B87BD7623DA}" vid="{280324A4-89E8-421F-8D7F-9356ED843C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DREXEL_PhD Theme</Template>
  <TotalTime>1356</TotalTime>
  <Words>9031</Words>
  <Application>Microsoft Office PowerPoint</Application>
  <PresentationFormat>Letter Paper (8.5x11 in)</PresentationFormat>
  <Paragraphs>710</Paragraphs>
  <Slides>83</Slides>
  <Notes>32</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83</vt:i4>
      </vt:variant>
    </vt:vector>
  </HeadingPairs>
  <TitlesOfParts>
    <vt:vector size="93" baseType="lpstr">
      <vt:lpstr>Arial</vt:lpstr>
      <vt:lpstr>Calibri</vt:lpstr>
      <vt:lpstr>Calibri Light</vt:lpstr>
      <vt:lpstr>Cambria Math</vt:lpstr>
      <vt:lpstr>Garamond</vt:lpstr>
      <vt:lpstr>Times New Roman</vt:lpstr>
      <vt:lpstr>WestPhilly4</vt:lpstr>
      <vt:lpstr>Wingdings</vt:lpstr>
      <vt:lpstr>DREXEL_PhD Theme</vt:lpstr>
      <vt:lpstr>1_Drexel</vt:lpstr>
      <vt:lpstr>PhD Final Model</vt:lpstr>
      <vt:lpstr>Flow Chart of ABM Simulation of Transportation Asset Management</vt:lpstr>
      <vt:lpstr>PowerPoint Presentation</vt:lpstr>
      <vt:lpstr>Tree Structure</vt:lpstr>
      <vt:lpstr>INTRO</vt:lpstr>
      <vt:lpstr>PowerPoint Presentation</vt:lpstr>
      <vt:lpstr>Recap – Current State of Affairs of in Transportation Asset Management</vt:lpstr>
      <vt:lpstr>Asset Management – FHWA Style  </vt:lpstr>
      <vt:lpstr>Challenge: </vt:lpstr>
      <vt:lpstr>Different Ownership Across the Spring Garden Street</vt:lpstr>
      <vt:lpstr>Challenge: Complete Care of a City Street</vt:lpstr>
      <vt:lpstr>A Way Forward</vt:lpstr>
      <vt:lpstr>TAMP SUB_TREE</vt:lpstr>
      <vt:lpstr>Life-Cycle Phases</vt:lpstr>
      <vt:lpstr>PowerPoint Presentation</vt:lpstr>
      <vt:lpstr>Infrastructure Asset Management Flow Chart</vt:lpstr>
      <vt:lpstr>Other TAMP Strategies </vt:lpstr>
      <vt:lpstr>Key Elements of Infrastructure Asset Management</vt:lpstr>
      <vt:lpstr>SUMO Road Network Levels of Service</vt:lpstr>
      <vt:lpstr>SUMO Road Network Performance Measures</vt:lpstr>
      <vt:lpstr>3.8 Setting Performance Targets</vt:lpstr>
      <vt:lpstr>The “How” of TAMP Development</vt:lpstr>
      <vt:lpstr>The “How” of TAMP Development</vt:lpstr>
      <vt:lpstr>The “How” of TAMP Development</vt:lpstr>
      <vt:lpstr>The “How” of TAMP Development</vt:lpstr>
      <vt:lpstr>The “How” of TAMP Development</vt:lpstr>
      <vt:lpstr>The “How” of TAMP Development</vt:lpstr>
      <vt:lpstr>How Condition related to Simulated Speed Limits</vt:lpstr>
      <vt:lpstr>Theatrical Capacity of Roadways</vt:lpstr>
      <vt:lpstr>TAMP SUB_TREE</vt:lpstr>
      <vt:lpstr>Limit States and Performance Criteria for Whole Life-Cycle Management</vt:lpstr>
      <vt:lpstr>How Will This Model Attack the Problem?</vt:lpstr>
      <vt:lpstr>Questions to be answered by Scenarios</vt:lpstr>
      <vt:lpstr>Recap – Deliverables</vt:lpstr>
      <vt:lpstr>What is Agent Based Modeling?</vt:lpstr>
      <vt:lpstr>Explain Model Here</vt:lpstr>
      <vt:lpstr>Explain Model Here</vt:lpstr>
      <vt:lpstr>PowerPoint Presentation</vt:lpstr>
      <vt:lpstr>What does a Complete Model Look Like</vt:lpstr>
      <vt:lpstr>Model - Limitations</vt:lpstr>
      <vt:lpstr>PowerPoint Presentation</vt:lpstr>
      <vt:lpstr>Components of the Simulation</vt:lpstr>
      <vt:lpstr>Owner Agent – Tentative Rules of Behavior – Detailed</vt:lpstr>
      <vt:lpstr>PowerPoint Presentation</vt:lpstr>
      <vt:lpstr>Owner Agent Continued</vt:lpstr>
      <vt:lpstr>Linear Programing Example</vt:lpstr>
      <vt:lpstr>Owner Agent Continued</vt:lpstr>
      <vt:lpstr>Owner Agent - Replacement Strategies - Example </vt:lpstr>
      <vt:lpstr>Spy Pond’s Recommendations</vt:lpstr>
      <vt:lpstr>Next Steps</vt:lpstr>
      <vt:lpstr>Next Steps</vt:lpstr>
      <vt:lpstr>Work Plan</vt:lpstr>
      <vt:lpstr>What does a Complete Model Look Like</vt:lpstr>
      <vt:lpstr>Traffic Modeling AOI - Belmont Ave in West Fairmount Park</vt:lpstr>
      <vt:lpstr>How is the Simulation Validated?</vt:lpstr>
      <vt:lpstr>Potential Impacts</vt:lpstr>
      <vt:lpstr>Calibrating the Model</vt:lpstr>
      <vt:lpstr>Calibrators</vt:lpstr>
      <vt:lpstr>Calibrators</vt:lpstr>
      <vt:lpstr>Test Bed for Calibrators</vt:lpstr>
      <vt:lpstr>Validation</vt:lpstr>
      <vt:lpstr>Calibrator Parameters – Parametric Study</vt:lpstr>
      <vt:lpstr>Percent Error – Aspired Flow v Simulated Flow</vt:lpstr>
      <vt:lpstr>Modeling Traffic along West Belmont Avenue – Philadelphia, PA</vt:lpstr>
      <vt:lpstr>Owner Agent – Root_Page</vt:lpstr>
      <vt:lpstr>Owner Agent – Tentative Rules of Behavior – Detailed</vt:lpstr>
      <vt:lpstr>PowerPoint Presentation</vt:lpstr>
      <vt:lpstr>PowerPoint Presentation</vt:lpstr>
      <vt:lpstr>Owner Agent - Replacement Strategies - Example </vt:lpstr>
      <vt:lpstr>Why SUMO?</vt:lpstr>
      <vt:lpstr>SUMO vs PT Visum</vt:lpstr>
      <vt:lpstr>The Dynamic User Assignment Routing Tool</vt:lpstr>
      <vt:lpstr>Building a scenario without knowledge of routes, based on traffic count data --- LINK to SUMO.Wiki Documentation---</vt:lpstr>
      <vt:lpstr>Traffic Count Data -Bad Data Format</vt:lpstr>
      <vt:lpstr>Mapping TAZs- From DVRPC to the AOI to the edges</vt:lpstr>
      <vt:lpstr>Accidents Happen… </vt:lpstr>
      <vt:lpstr>PowerPoint Presentation</vt:lpstr>
      <vt:lpstr>Dynamic Network Analysis &amp; Real-time Traffic Management for Philadelphia Metropolitan Area </vt:lpstr>
      <vt:lpstr>VISUM   – Functionality </vt:lpstr>
      <vt:lpstr>Theatrical Capacity of Roadways</vt:lpstr>
      <vt:lpstr>PowerPoint Presentation</vt:lpstr>
      <vt:lpstr>Carrier Goals</vt:lpstr>
      <vt:lpstr>Appendix Python_Code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Final Model</dc:title>
  <dc:creator>Benjamin Cohen</dc:creator>
  <cp:lastModifiedBy>Benjamin Cohen</cp:lastModifiedBy>
  <cp:revision>38</cp:revision>
  <dcterms:created xsi:type="dcterms:W3CDTF">2018-02-14T22:50:58Z</dcterms:created>
  <dcterms:modified xsi:type="dcterms:W3CDTF">2018-02-15T21:37:51Z</dcterms:modified>
</cp:coreProperties>
</file>